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6" r:id="rId4"/>
    <p:sldMasterId id="2147483682" r:id="rId5"/>
  </p:sldMasterIdLst>
  <p:notesMasterIdLst>
    <p:notesMasterId r:id="rId53"/>
  </p:notesMasterIdLst>
  <p:handoutMasterIdLst>
    <p:handoutMasterId r:id="rId54"/>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619"/>
    <a:srgbClr val="9BB5EB"/>
    <a:srgbClr val="0948CB"/>
    <a:srgbClr val="0B49CB"/>
    <a:srgbClr val="F2F4F8"/>
    <a:srgbClr val="1C7DDB"/>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1BE387F6-3A1B-4EC2-8703-AD72B7F59BF0}" v="103" dt="2023-03-16T21:42:25.817"/>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1493821-FB72-4E0E-B1D2-7C59DB56E955}" v="450" dt="2023-03-17T13:09:58.698"/>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A7FB3E69-A3F2-450A-8B8A-38223E621226}" v="657" dt="2023-03-17T22:08:48.322"/>
    <p1510:client id="{B63C8988-E1D3-4A52-8229-FA8C5EBD2ECD}" v="357" dt="2021-08-19T14:01:44.876"/>
    <p1510:client id="{C083896D-BE66-E85C-897C-A6AD0DF65F8C}" v="2226" dt="2021-07-13T17:34:38.142"/>
    <p1510:client id="{CC69BAD0-B878-4D5F-9EDC-F1CFB63E14B5}" v="190" dt="2021-08-18T18:06:57.811"/>
    <p1510:client id="{E0A4DC80-7BFC-4D08-942E-606096FFF109}" v="657" dt="2023-03-17T08:40:17.592"/>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commentAuthors" Target="commen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3/17/2023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3/17/2023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87893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91303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234804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95508774"/>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585386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974439983"/>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082692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3/17/2023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3/17/2023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19806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3/17/2023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40374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3/17/2023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83325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3/17/2023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23695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3/17/2023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923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84809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10753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3/17/2023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307412711"/>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KiykoHanna/CourseraProgect/blob/main/labs-jupyter-spacex-Data%20wrangling.ipynb" TargetMode="External"/><Relationship Id="rId2" Type="http://schemas.openxmlformats.org/officeDocument/2006/relationships/image" Target="../media/image4.jpeg"/><Relationship Id="rId1" Type="http://schemas.openxmlformats.org/officeDocument/2006/relationships/slideLayout" Target="../slideLayouts/slideLayout13.xml"/><Relationship Id="rId5" Type="http://schemas.openxmlformats.org/officeDocument/2006/relationships/hyperlink" Target="https://lthub.ubc.ca/guides/github-instructor-guide/" TargetMode="Externa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KiykoHanna/CourseraProgect/blob/main/jupyter-labs-eda-dataviz.ipynb" TargetMode="External"/><Relationship Id="rId2" Type="http://schemas.openxmlformats.org/officeDocument/2006/relationships/image" Target="../media/image4.jpeg"/><Relationship Id="rId1" Type="http://schemas.openxmlformats.org/officeDocument/2006/relationships/slideLayout" Target="../slideLayouts/slideLayout13.xml"/><Relationship Id="rId5" Type="http://schemas.openxmlformats.org/officeDocument/2006/relationships/hyperlink" Target="https://www.freesion.com/article/81611041789/" TargetMode="External"/><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3" Type="http://schemas.openxmlformats.org/officeDocument/2006/relationships/hyperlink" Target="http://ub.com/KiykoHanna/CourseraProgect/blob/main/jupyter-labs-eda-sql-coursera.ipynb" TargetMode="External"/><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KiykoHanna/CourseraProgect/blob/main/lab_jupyter_launch_site_location.ipynb" TargetMode="External"/><Relationship Id="rId2" Type="http://schemas.openxmlformats.org/officeDocument/2006/relationships/image" Target="../media/image4.jpe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KiykoHanna/CourseraProgect/blob/main/spacex_dash_app.py" TargetMode="External"/><Relationship Id="rId2" Type="http://schemas.openxmlformats.org/officeDocument/2006/relationships/image" Target="../media/image4.jpeg"/><Relationship Id="rId1" Type="http://schemas.openxmlformats.org/officeDocument/2006/relationships/slideLayout" Target="../slideLayouts/slideLayout13.xml"/><Relationship Id="rId5" Type="http://schemas.openxmlformats.org/officeDocument/2006/relationships/hyperlink" Target="https://python.libhunt.com/plotly-py-alternatives" TargetMode="Externa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hyperlink" Target="https://colab.research.google.com/gist/KiykoHanna/d16b5f4683f650c84a8a3c2e24a2e30e/ibm_ds0321en_skillsnetwork_labs_module_4_spacex_machine_learning_prediction_part_5_jupyterlite.ipynb" TargetMode="Externa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jpeg"/><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jpeg"/><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jpeg"/><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4.jpeg"/><Relationship Id="rId5" Type="http://schemas.openxmlformats.org/officeDocument/2006/relationships/image" Target="../media/image36.png"/><Relationship Id="rId4" Type="http://schemas.openxmlformats.org/officeDocument/2006/relationships/image" Target="../media/image35.svg"/></Relationships>
</file>

<file path=ppt/slides/_rels/slide4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hyperlink" Target="https://creativecommons.org/licenses/by/3.0/" TargetMode="External"/><Relationship Id="rId2" Type="http://schemas.openxmlformats.org/officeDocument/2006/relationships/image" Target="../media/image6.png"/><Relationship Id="rId1" Type="http://schemas.openxmlformats.org/officeDocument/2006/relationships/slideLayout" Target="../slideLayouts/slideLayout13.xml"/><Relationship Id="rId6" Type="http://schemas.openxmlformats.org/officeDocument/2006/relationships/hyperlink" Target="https://lthub.ubc.ca/guides/github-instructor-guide/" TargetMode="External"/><Relationship Id="rId5" Type="http://schemas.openxmlformats.org/officeDocument/2006/relationships/image" Target="../media/image7.png"/><Relationship Id="rId4" Type="http://schemas.openxmlformats.org/officeDocument/2006/relationships/hyperlink" Target="https://github.com/KiykoHanna/CourseraProgect/blob/main/jupyter-labs-spacex-data-collection-api.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hyperlink" Target="https://lthub.ubc.ca/guides/github-instructor-guide/" TargetMode="External"/><Relationship Id="rId2" Type="http://schemas.openxmlformats.org/officeDocument/2006/relationships/image" Target="../media/image6.png"/><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hyperlink" Target="https://github.com/KiykoHanna/CourseraProgect/blob/main/jupyter-labs-webscraping.ipynb" TargetMode="External"/><Relationship Id="rId4" Type="http://schemas.openxmlformats.org/officeDocument/2006/relationships/hyperlink" Target="https://en.wikipedia.org/w/index.php?title=List_of_Falcon_9_and_Falcon_Heavy_launches&amp;oldid=102768692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830997"/>
          </a:xfrm>
          <a:prstGeom prst="rect">
            <a:avLst/>
          </a:prstGeom>
          <a:noFill/>
        </p:spPr>
        <p:txBody>
          <a:bodyPr wrap="square" lIns="91440" tIns="45720" rIns="91440" bIns="45720" rtlCol="0" anchor="t">
            <a:spAutoFit/>
          </a:bodyPr>
          <a:lstStyle/>
          <a:p>
            <a:r>
              <a:rPr lang="en-US" sz="2400" dirty="0">
                <a:solidFill>
                  <a:schemeClr val="bg2"/>
                </a:solidFill>
                <a:latin typeface="Calibri"/>
                <a:ea typeface="SF Pro" pitchFamily="2" charset="0"/>
                <a:cs typeface="SF Pro" pitchFamily="2" charset="0"/>
              </a:rPr>
              <a:t>Hanna </a:t>
            </a:r>
            <a:r>
              <a:rPr lang="en-US" sz="2400" dirty="0" err="1">
                <a:solidFill>
                  <a:schemeClr val="bg2"/>
                </a:solidFill>
                <a:latin typeface="Calibri"/>
                <a:ea typeface="SF Pro" pitchFamily="2" charset="0"/>
                <a:cs typeface="SF Pro" pitchFamily="2" charset="0"/>
              </a:rPr>
              <a:t>Kiyko</a:t>
            </a:r>
            <a:endParaRPr lang="en-US" sz="2400" dirty="0">
              <a:solidFill>
                <a:schemeClr val="bg2"/>
              </a:solidFill>
              <a:latin typeface="Calibri"/>
              <a:ea typeface="SF Pro" pitchFamily="2" charset="0"/>
              <a:cs typeface="SF Pro" pitchFamily="2" charset="0"/>
            </a:endParaRPr>
          </a:p>
          <a:p>
            <a:r>
              <a:rPr lang="en-US" sz="2400" dirty="0">
                <a:solidFill>
                  <a:schemeClr val="bg2"/>
                </a:solidFill>
                <a:latin typeface="Calibri"/>
                <a:ea typeface="SF Pro" pitchFamily="2" charset="0"/>
                <a:cs typeface="SF Pro" pitchFamily="2" charset="0"/>
              </a:rPr>
              <a:t>09.03.2923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2" descr="Space Free Stock Photo - Public Domain Pictures">
            <a:extLst>
              <a:ext uri="{FF2B5EF4-FFF2-40B4-BE49-F238E27FC236}">
                <a16:creationId xmlns:a16="http://schemas.microsoft.com/office/drawing/2014/main" id="{BFBA8C8D-626F-539C-F8F6-84B9F05DA5B4}"/>
              </a:ext>
            </a:extLst>
          </p:cNvPr>
          <p:cNvPicPr>
            <a:picLocks noChangeAspect="1"/>
          </p:cNvPicPr>
          <p:nvPr/>
        </p:nvPicPr>
        <p:blipFill rotWithShape="1">
          <a:blip r:embed="rId2"/>
          <a:srcRect/>
          <a:stretch/>
        </p:blipFill>
        <p:spPr>
          <a:xfrm>
            <a:off x="20" y="10"/>
            <a:ext cx="12191980" cy="6857990"/>
          </a:xfrm>
          <a:prstGeom prst="rect">
            <a:avLst/>
          </a:prstGeom>
        </p:spPr>
      </p:pic>
      <p:sp>
        <p:nvSpPr>
          <p:cNvPr id="8" name="Title 1">
            <a:extLst>
              <a:ext uri="{FF2B5EF4-FFF2-40B4-BE49-F238E27FC236}">
                <a16:creationId xmlns:a16="http://schemas.microsoft.com/office/drawing/2014/main" id="{2A665A13-3129-46DF-B847-F273F3E96BE6}"/>
              </a:ext>
            </a:extLst>
          </p:cNvPr>
          <p:cNvSpPr txBox="1">
            <a:spLocks/>
          </p:cNvSpPr>
          <p:nvPr/>
        </p:nvSpPr>
        <p:spPr>
          <a:xfrm>
            <a:off x="7531610" y="365125"/>
            <a:ext cx="3822189"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Data Wrangling</a:t>
            </a:r>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vert="horz" lIns="91440" tIns="45720" rIns="91440" bIns="45720" rtlCol="0" anchor="ctr">
            <a:normAutofit/>
          </a:bodyPr>
          <a:lstStyle/>
          <a:p>
            <a:pPr>
              <a:spcAft>
                <a:spcPts val="600"/>
              </a:spcAft>
              <a:defRPr/>
            </a:pPr>
            <a:fld id="{5075537C-CA84-1446-933C-8E9D027F9201}" type="slidenum">
              <a:rPr lang="en-US">
                <a:solidFill>
                  <a:prstClr val="black">
                    <a:tint val="75000"/>
                  </a:prstClr>
                </a:solidFill>
                <a:latin typeface="Calibri" panose="020F0502020204030204"/>
              </a:rPr>
              <a:pPr>
                <a:spcAft>
                  <a:spcPts val="600"/>
                </a:spcAft>
                <a:defRPr/>
              </a:pPr>
              <a:t>10</a:t>
            </a:fld>
            <a:endParaRPr lang="en-US">
              <a:solidFill>
                <a:prstClr val="black">
                  <a:tint val="75000"/>
                </a:prstClr>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206205" y="2003476"/>
            <a:ext cx="5039441" cy="1862137"/>
          </a:xfrm>
          <a:prstGeom prst="rect">
            <a:avLst/>
          </a:prstGeom>
        </p:spPr>
        <p:txBody>
          <a:bodyPr vert="horz" lIns="91440" tIns="45720" rIns="91440" bIns="45720" rtlCol="0" anchor="t">
            <a:noAutofit/>
          </a:bodyPr>
          <a:lstStyle/>
          <a:p>
            <a:r>
              <a:rPr lang="en-US" dirty="0">
                <a:ea typeface="+mn-lt"/>
                <a:cs typeface="+mn-lt"/>
              </a:rPr>
              <a:t>I perform some Exploratory Data Analysis (EDA) to find some patterns in the data and determine what would be the label for training supervised models.</a:t>
            </a:r>
            <a:endParaRPr lang="en-US" dirty="0"/>
          </a:p>
          <a:p>
            <a:endParaRPr lang="en-US" sz="2000" dirty="0">
              <a:cs typeface="Calibri"/>
            </a:endParaRPr>
          </a:p>
          <a:p>
            <a:endParaRPr lang="en-US" sz="2000"/>
          </a:p>
          <a:p>
            <a:endParaRPr lang="en-US" sz="2000"/>
          </a:p>
          <a:p>
            <a:endParaRPr lang="en-US" sz="2000"/>
          </a:p>
        </p:txBody>
      </p:sp>
      <p:sp>
        <p:nvSpPr>
          <p:cNvPr id="6" name="TextBox 5">
            <a:extLst>
              <a:ext uri="{FF2B5EF4-FFF2-40B4-BE49-F238E27FC236}">
                <a16:creationId xmlns:a16="http://schemas.microsoft.com/office/drawing/2014/main" id="{30C677F6-ABB7-11BF-04E3-EEDD9F31EA27}"/>
              </a:ext>
            </a:extLst>
          </p:cNvPr>
          <p:cNvSpPr txBox="1"/>
          <p:nvPr/>
        </p:nvSpPr>
        <p:spPr>
          <a:xfrm>
            <a:off x="582562" y="4921045"/>
            <a:ext cx="1103916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ea typeface="+mn-lt"/>
                <a:cs typeface="+mn-lt"/>
                <a:hlinkClick r:id="rId3"/>
              </a:rPr>
              <a:t>https://github.com/KiykoHanna/CourseraProgect/blob/main/labs-jupyter-spacex-Data%20wrangling.ipynb</a:t>
            </a:r>
            <a:endParaRPr lang="en-US">
              <a:ea typeface="+mn-lt"/>
              <a:cs typeface="+mn-lt"/>
            </a:endParaRPr>
          </a:p>
        </p:txBody>
      </p:sp>
      <p:pic>
        <p:nvPicPr>
          <p:cNvPr id="7" name="Picture 8">
            <a:extLst>
              <a:ext uri="{FF2B5EF4-FFF2-40B4-BE49-F238E27FC236}">
                <a16:creationId xmlns:a16="http://schemas.microsoft.com/office/drawing/2014/main" id="{89779131-888A-06E5-AEA6-264ABF97FC5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15529" y="3198250"/>
            <a:ext cx="2743200" cy="1543050"/>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Space Free Stock Photo - Public Domain Pictures">
            <a:extLst>
              <a:ext uri="{FF2B5EF4-FFF2-40B4-BE49-F238E27FC236}">
                <a16:creationId xmlns:a16="http://schemas.microsoft.com/office/drawing/2014/main" id="{DCA280B9-DE8A-BF32-5FE1-3CCCB41A3FFF}"/>
              </a:ext>
            </a:extLst>
          </p:cNvPr>
          <p:cNvPicPr>
            <a:picLocks noChangeAspect="1"/>
          </p:cNvPicPr>
          <p:nvPr/>
        </p:nvPicPr>
        <p:blipFill rotWithShape="1">
          <a:blip r:embed="rId2"/>
          <a:srcRect l="4140" r="16548"/>
          <a:stretch/>
        </p:blipFill>
        <p:spPr>
          <a:xfrm>
            <a:off x="1" y="10"/>
            <a:ext cx="9669642" cy="6857990"/>
          </a:xfrm>
          <a:prstGeom prst="rect">
            <a:avLst/>
          </a:prstGeom>
        </p:spPr>
      </p:pic>
      <p:sp>
        <p:nvSpPr>
          <p:cNvPr id="9"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531610" y="365125"/>
            <a:ext cx="3822189"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EDA with Data Visualization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31610" y="2434201"/>
            <a:ext cx="3822189" cy="3742762"/>
          </a:xfrm>
          <a:prstGeom prst="rect">
            <a:avLst/>
          </a:prstGeom>
        </p:spPr>
        <p:txBody>
          <a:bodyPr vert="horz" lIns="91440" tIns="45720" rIns="91440" bIns="45720" rtlCol="0" anchor="t">
            <a:normAutofit/>
          </a:bodyPr>
          <a:lstStyle/>
          <a:p>
            <a:pPr>
              <a:spcBef>
                <a:spcPts val="1400"/>
              </a:spcBef>
            </a:pPr>
            <a:endParaRPr lang="en-US" sz="2000" dirty="0">
              <a:cs typeface="Calibri"/>
            </a:endParaRPr>
          </a:p>
          <a:p>
            <a:endParaRPr lang="en-US" sz="2000"/>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a:solidFill>
                  <a:prstClr val="black">
                    <a:tint val="75000"/>
                  </a:prstClr>
                </a:solidFill>
                <a:latin typeface="Calibri" panose="020F0502020204030204"/>
              </a:rPr>
              <a:pPr>
                <a:spcAft>
                  <a:spcPts val="600"/>
                </a:spcAft>
                <a:defRPr/>
              </a:pPr>
              <a:t>11</a:t>
            </a:fld>
            <a:endParaRPr lang="en-US">
              <a:solidFill>
                <a:prstClr val="black">
                  <a:tint val="75000"/>
                </a:prstClr>
              </a:solidFill>
              <a:latin typeface="Calibri" panose="020F0502020204030204"/>
            </a:endParaRPr>
          </a:p>
        </p:txBody>
      </p:sp>
      <p:sp>
        <p:nvSpPr>
          <p:cNvPr id="2" name="TextBox 1">
            <a:extLst>
              <a:ext uri="{FF2B5EF4-FFF2-40B4-BE49-F238E27FC236}">
                <a16:creationId xmlns:a16="http://schemas.microsoft.com/office/drawing/2014/main" id="{E47B9375-7D94-AA37-AEFB-37B9FC677C14}"/>
              </a:ext>
            </a:extLst>
          </p:cNvPr>
          <p:cNvSpPr txBox="1"/>
          <p:nvPr/>
        </p:nvSpPr>
        <p:spPr>
          <a:xfrm>
            <a:off x="951271" y="5129981"/>
            <a:ext cx="967494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ea typeface="+mn-lt"/>
                <a:cs typeface="+mn-lt"/>
                <a:hlinkClick r:id="rId3"/>
              </a:rPr>
              <a:t>https://github.com/KiykoHanna/CourseraProgect/blob/main/jupyter-labs-eda-dataviz.ipynb</a:t>
            </a:r>
            <a:endParaRPr lang="en-US">
              <a:ea typeface="+mn-lt"/>
              <a:cs typeface="+mn-lt"/>
            </a:endParaRPr>
          </a:p>
        </p:txBody>
      </p:sp>
      <p:sp>
        <p:nvSpPr>
          <p:cNvPr id="11" name="TextBox 10">
            <a:extLst>
              <a:ext uri="{FF2B5EF4-FFF2-40B4-BE49-F238E27FC236}">
                <a16:creationId xmlns:a16="http://schemas.microsoft.com/office/drawing/2014/main" id="{1648D862-304A-1880-2EF5-840499E3B293}"/>
              </a:ext>
            </a:extLst>
          </p:cNvPr>
          <p:cNvSpPr txBox="1"/>
          <p:nvPr/>
        </p:nvSpPr>
        <p:spPr>
          <a:xfrm>
            <a:off x="7361903" y="2476501"/>
            <a:ext cx="4426973" cy="19082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We use  the Python </a:t>
            </a:r>
            <a:r>
              <a:rPr lang="en-US" dirty="0" err="1">
                <a:cs typeface="Calibri"/>
              </a:rPr>
              <a:t>modul</a:t>
            </a:r>
            <a:r>
              <a:rPr lang="en-US" dirty="0">
                <a:cs typeface="Calibri"/>
              </a:rPr>
              <a:t>: </a:t>
            </a:r>
            <a:r>
              <a:rPr lang="en-US" sz="2800" dirty="0">
                <a:ea typeface="+mn-lt"/>
                <a:cs typeface="+mn-lt"/>
              </a:rPr>
              <a:t>Seaborn</a:t>
            </a:r>
            <a:r>
              <a:rPr lang="en-US" dirty="0">
                <a:ea typeface="+mn-lt"/>
                <a:cs typeface="+mn-lt"/>
              </a:rPr>
              <a:t>.  </a:t>
            </a:r>
          </a:p>
          <a:p>
            <a:pPr marL="285750" indent="-285750">
              <a:buFont typeface="Arial"/>
              <a:buChar char="•"/>
            </a:pPr>
            <a:r>
              <a:rPr lang="en-US" dirty="0">
                <a:ea typeface="+mn-lt"/>
                <a:cs typeface="+mn-lt"/>
              </a:rPr>
              <a:t>scatterplot</a:t>
            </a:r>
            <a:endParaRPr lang="en-US">
              <a:cs typeface="Calibri"/>
            </a:endParaRPr>
          </a:p>
          <a:p>
            <a:pPr marL="285750" indent="-285750">
              <a:buFont typeface="Arial"/>
              <a:buChar char="•"/>
            </a:pPr>
            <a:r>
              <a:rPr lang="en-US" dirty="0" err="1">
                <a:latin typeface="Calibri"/>
                <a:cs typeface="Calibri"/>
              </a:rPr>
              <a:t>barplot</a:t>
            </a:r>
            <a:endParaRPr lang="en-US">
              <a:latin typeface="Calibri"/>
              <a:cs typeface="Calibri"/>
            </a:endParaRPr>
          </a:p>
          <a:p>
            <a:pPr marL="285750" indent="-285750">
              <a:buFont typeface="Arial"/>
              <a:buChar char="•"/>
            </a:pPr>
            <a:r>
              <a:rPr lang="en-US" dirty="0" err="1">
                <a:latin typeface="Calibri"/>
                <a:cs typeface="Calibri"/>
              </a:rPr>
              <a:t>catplot</a:t>
            </a:r>
            <a:endParaRPr lang="en-US">
              <a:latin typeface="Calibri"/>
              <a:cs typeface="Calibri"/>
            </a:endParaRPr>
          </a:p>
          <a:p>
            <a:pPr marL="285750" indent="-285750">
              <a:buFont typeface="Arial"/>
              <a:buChar char="•"/>
            </a:pPr>
            <a:r>
              <a:rPr lang="en-US" dirty="0" err="1">
                <a:latin typeface="Calibri"/>
                <a:cs typeface="Calibri"/>
              </a:rPr>
              <a:t>lineplot</a:t>
            </a:r>
            <a:endParaRPr lang="en-US">
              <a:latin typeface="Calibri"/>
              <a:cs typeface="Calibri"/>
            </a:endParaRPr>
          </a:p>
          <a:p>
            <a:endParaRPr lang="en-US" dirty="0">
              <a:cs typeface="Calibri"/>
            </a:endParaRPr>
          </a:p>
        </p:txBody>
      </p:sp>
      <p:pic>
        <p:nvPicPr>
          <p:cNvPr id="12" name="Picture 12" descr="Diagram&#10;&#10;Description automatically generated">
            <a:extLst>
              <a:ext uri="{FF2B5EF4-FFF2-40B4-BE49-F238E27FC236}">
                <a16:creationId xmlns:a16="http://schemas.microsoft.com/office/drawing/2014/main" id="{04664408-268A-EDE1-765A-7A354432618C}"/>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111046" y="682926"/>
            <a:ext cx="4537586" cy="4324568"/>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Space Free Stock Photo - Public Domain Pictures">
            <a:extLst>
              <a:ext uri="{FF2B5EF4-FFF2-40B4-BE49-F238E27FC236}">
                <a16:creationId xmlns:a16="http://schemas.microsoft.com/office/drawing/2014/main" id="{1844C5F2-68E3-9342-5122-D479F2826E75}"/>
              </a:ext>
            </a:extLst>
          </p:cNvPr>
          <p:cNvPicPr>
            <a:picLocks noChangeAspect="1"/>
          </p:cNvPicPr>
          <p:nvPr/>
        </p:nvPicPr>
        <p:blipFill rotWithShape="1">
          <a:blip r:embed="rId2"/>
          <a:srcRect l="4140" r="16548"/>
          <a:stretch/>
        </p:blipFill>
        <p:spPr>
          <a:xfrm>
            <a:off x="1" y="10"/>
            <a:ext cx="9669642" cy="6857990"/>
          </a:xfrm>
          <a:prstGeom prst="rect">
            <a:avLst/>
          </a:prstGeom>
        </p:spPr>
      </p:pic>
      <p:sp>
        <p:nvSpPr>
          <p:cNvPr id="9"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531610" y="365125"/>
            <a:ext cx="3822189"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EDA with SQL</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724934" y="2434201"/>
            <a:ext cx="5628865" cy="2562891"/>
          </a:xfrm>
          <a:prstGeom prst="rect">
            <a:avLst/>
          </a:prstGeom>
        </p:spPr>
        <p:txBody>
          <a:bodyPr vert="horz" lIns="91440" tIns="45720" rIns="91440" bIns="45720" rtlCol="0" anchor="t">
            <a:normAutofit/>
          </a:bodyPr>
          <a:lstStyle/>
          <a:p>
            <a:r>
              <a:rPr lang="en-US" sz="2400" dirty="0">
                <a:ea typeface="+mn-lt"/>
                <a:cs typeface="+mn-lt"/>
              </a:rPr>
              <a:t>I  perform some Exploratory Data Analysis using a database.</a:t>
            </a:r>
          </a:p>
          <a:p>
            <a:r>
              <a:rPr lang="en-US" sz="2400" dirty="0">
                <a:ea typeface="+mn-lt"/>
                <a:cs typeface="+mn-lt"/>
              </a:rPr>
              <a:t>I can see that the data can be used to automatically determine if the Falcon 9’s second stage will land.</a:t>
            </a:r>
            <a:endParaRPr lang="en-US" sz="2400">
              <a:ea typeface="+mn-lt"/>
              <a:cs typeface="+mn-lt"/>
            </a:endParaRPr>
          </a:p>
          <a:p>
            <a:endParaRPr lang="en-US" sz="2000"/>
          </a:p>
          <a:p>
            <a:endParaRPr lang="en-US" sz="2000"/>
          </a:p>
          <a:p>
            <a:endParaRPr lang="en-US" sz="2000"/>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a:solidFill>
                  <a:prstClr val="black">
                    <a:tint val="75000"/>
                  </a:prstClr>
                </a:solidFill>
                <a:latin typeface="Calibri" panose="020F0502020204030204"/>
              </a:rPr>
              <a:pPr>
                <a:spcAft>
                  <a:spcPts val="600"/>
                </a:spcAft>
                <a:defRPr/>
              </a:pPr>
              <a:t>12</a:t>
            </a:fld>
            <a:endParaRPr lang="en-US">
              <a:solidFill>
                <a:prstClr val="black">
                  <a:tint val="75000"/>
                </a:prstClr>
              </a:solidFill>
              <a:latin typeface="Calibri" panose="020F0502020204030204"/>
            </a:endParaRPr>
          </a:p>
        </p:txBody>
      </p:sp>
      <p:sp>
        <p:nvSpPr>
          <p:cNvPr id="2" name="TextBox 1">
            <a:extLst>
              <a:ext uri="{FF2B5EF4-FFF2-40B4-BE49-F238E27FC236}">
                <a16:creationId xmlns:a16="http://schemas.microsoft.com/office/drawing/2014/main" id="{E0A8AF2E-9786-F43C-6F69-3565B1F3469D}"/>
              </a:ext>
            </a:extLst>
          </p:cNvPr>
          <p:cNvSpPr txBox="1"/>
          <p:nvPr/>
        </p:nvSpPr>
        <p:spPr>
          <a:xfrm>
            <a:off x="485467" y="5075903"/>
            <a:ext cx="9564328" cy="12126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dirty="0">
                <a:ea typeface="+mn-lt"/>
                <a:cs typeface="+mn-lt"/>
                <a:hlinkClick r:id="rId3"/>
              </a:rPr>
              <a:t>ub.com/KiykoHanna/CourseraProgect/blob/main/jupyter-labs-eda-sql-coursera.ipynb</a:t>
            </a:r>
            <a:endParaRPr lang="en-US">
              <a:ea typeface="+mn-lt"/>
              <a:cs typeface="+mn-lt"/>
            </a:endParaRPr>
          </a:p>
        </p:txBody>
      </p:sp>
      <p:sp>
        <p:nvSpPr>
          <p:cNvPr id="16" name="TextBox 15">
            <a:extLst>
              <a:ext uri="{FF2B5EF4-FFF2-40B4-BE49-F238E27FC236}">
                <a16:creationId xmlns:a16="http://schemas.microsoft.com/office/drawing/2014/main" id="{66346C13-C514-C77C-24B3-3D37AFBE6A1D}"/>
              </a:ext>
            </a:extLst>
          </p:cNvPr>
          <p:cNvSpPr txBox="1"/>
          <p:nvPr/>
        </p:nvSpPr>
        <p:spPr>
          <a:xfrm>
            <a:off x="337643" y="332521"/>
            <a:ext cx="4783393"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9BB5EB"/>
                </a:solidFill>
                <a:ea typeface="+mn-lt"/>
                <a:cs typeface="+mn-lt"/>
              </a:rPr>
              <a:t>conn = sqlite3.connect("D:\study\python\</a:t>
            </a:r>
            <a:r>
              <a:rPr lang="en-US" dirty="0" err="1">
                <a:solidFill>
                  <a:srgbClr val="9BB5EB"/>
                </a:solidFill>
                <a:ea typeface="+mn-lt"/>
                <a:cs typeface="+mn-lt"/>
              </a:rPr>
              <a:t>py</a:t>
            </a:r>
            <a:r>
              <a:rPr lang="en-US" dirty="0">
                <a:solidFill>
                  <a:srgbClr val="9BB5EB"/>
                </a:solidFill>
                <a:ea typeface="+mn-lt"/>
                <a:cs typeface="+mn-lt"/>
              </a:rPr>
              <a:t>-n\</a:t>
            </a:r>
            <a:r>
              <a:rPr lang="en-US" dirty="0" err="1">
                <a:solidFill>
                  <a:srgbClr val="9BB5EB"/>
                </a:solidFill>
                <a:ea typeface="+mn-lt"/>
                <a:cs typeface="+mn-lt"/>
              </a:rPr>
              <a:t>coursera</a:t>
            </a:r>
            <a:r>
              <a:rPr lang="en-US" dirty="0">
                <a:solidFill>
                  <a:srgbClr val="9BB5EB"/>
                </a:solidFill>
                <a:ea typeface="+mn-lt"/>
                <a:cs typeface="+mn-lt"/>
              </a:rPr>
              <a:t>\DS_LAST_PROJECT\my_data1.db") # open a database connection</a:t>
            </a:r>
            <a:endParaRPr lang="en-US">
              <a:solidFill>
                <a:srgbClr val="9BB5EB"/>
              </a:solidFill>
              <a:cs typeface="Calibri"/>
            </a:endParaRPr>
          </a:p>
          <a:p>
            <a:r>
              <a:rPr lang="en-US" dirty="0">
                <a:solidFill>
                  <a:srgbClr val="9BB5EB"/>
                </a:solidFill>
                <a:ea typeface="+mn-lt"/>
                <a:cs typeface="+mn-lt"/>
              </a:rPr>
              <a:t>cur = </a:t>
            </a:r>
            <a:r>
              <a:rPr lang="en-US" dirty="0" err="1">
                <a:solidFill>
                  <a:srgbClr val="9BB5EB"/>
                </a:solidFill>
                <a:ea typeface="+mn-lt"/>
                <a:cs typeface="+mn-lt"/>
              </a:rPr>
              <a:t>conn.cursor</a:t>
            </a:r>
            <a:r>
              <a:rPr lang="en-US" dirty="0">
                <a:solidFill>
                  <a:srgbClr val="9BB5EB"/>
                </a:solidFill>
                <a:ea typeface="+mn-lt"/>
                <a:cs typeface="+mn-lt"/>
              </a:rPr>
              <a:t>()</a:t>
            </a:r>
            <a:endParaRPr lang="en-US">
              <a:solidFill>
                <a:srgbClr val="9BB5EB"/>
              </a:solidFill>
              <a:cs typeface="Calibri"/>
            </a:endParaRPr>
          </a:p>
          <a:p>
            <a:r>
              <a:rPr lang="en-US" dirty="0" err="1">
                <a:solidFill>
                  <a:srgbClr val="9BB5EB"/>
                </a:solidFill>
                <a:ea typeface="+mn-lt"/>
                <a:cs typeface="+mn-lt"/>
              </a:rPr>
              <a:t>cur.execute</a:t>
            </a:r>
            <a:r>
              <a:rPr lang="en-US" dirty="0">
                <a:solidFill>
                  <a:srgbClr val="9BB5EB"/>
                </a:solidFill>
                <a:ea typeface="+mn-lt"/>
                <a:cs typeface="+mn-lt"/>
              </a:rPr>
              <a:t>('SELECT name FROM </a:t>
            </a:r>
            <a:r>
              <a:rPr lang="en-US" dirty="0" err="1">
                <a:solidFill>
                  <a:srgbClr val="9BB5EB"/>
                </a:solidFill>
                <a:ea typeface="+mn-lt"/>
                <a:cs typeface="+mn-lt"/>
              </a:rPr>
              <a:t>sqlite_master</a:t>
            </a:r>
            <a:r>
              <a:rPr lang="en-US" dirty="0">
                <a:solidFill>
                  <a:srgbClr val="9BB5EB"/>
                </a:solidFill>
                <a:ea typeface="+mn-lt"/>
                <a:cs typeface="+mn-lt"/>
              </a:rPr>
              <a:t> WHERE type="table"')</a:t>
            </a:r>
            <a:endParaRPr lang="en-US">
              <a:solidFill>
                <a:srgbClr val="9BB5EB"/>
              </a:solidFill>
              <a:cs typeface="Calibri"/>
            </a:endParaRPr>
          </a:p>
          <a:p>
            <a:r>
              <a:rPr lang="en-US" dirty="0">
                <a:solidFill>
                  <a:srgbClr val="9BB5EB"/>
                </a:solidFill>
                <a:ea typeface="+mn-lt"/>
                <a:cs typeface="+mn-lt"/>
              </a:rPr>
              <a:t>print(</a:t>
            </a:r>
            <a:r>
              <a:rPr lang="en-US" dirty="0" err="1">
                <a:solidFill>
                  <a:srgbClr val="9BB5EB"/>
                </a:solidFill>
                <a:ea typeface="+mn-lt"/>
                <a:cs typeface="+mn-lt"/>
              </a:rPr>
              <a:t>cur.fetchall</a:t>
            </a:r>
            <a:r>
              <a:rPr lang="en-US" dirty="0">
                <a:solidFill>
                  <a:srgbClr val="9BB5EB"/>
                </a:solidFill>
                <a:ea typeface="+mn-lt"/>
                <a:cs typeface="+mn-lt"/>
              </a:rPr>
              <a:t>())</a:t>
            </a:r>
            <a:endParaRPr lang="en-US">
              <a:solidFill>
                <a:srgbClr val="9BB5EB"/>
              </a:solidFill>
              <a:cs typeface="Calibri"/>
            </a:endParaRPr>
          </a:p>
          <a:p>
            <a:r>
              <a:rPr lang="en-US" dirty="0">
                <a:solidFill>
                  <a:srgbClr val="9BB5EB"/>
                </a:solidFill>
                <a:ea typeface="+mn-lt"/>
                <a:cs typeface="+mn-lt"/>
              </a:rPr>
              <a:t>Q= """</a:t>
            </a:r>
            <a:endParaRPr lang="en-US">
              <a:solidFill>
                <a:srgbClr val="9BB5EB"/>
              </a:solidFill>
              <a:cs typeface="Calibri"/>
            </a:endParaRPr>
          </a:p>
          <a:p>
            <a:r>
              <a:rPr lang="en-US" dirty="0">
                <a:solidFill>
                  <a:srgbClr val="9BB5EB"/>
                </a:solidFill>
                <a:ea typeface="+mn-lt"/>
                <a:cs typeface="+mn-lt"/>
              </a:rPr>
              <a:t>SELECT * FROM SPACEXTBL</a:t>
            </a:r>
            <a:endParaRPr lang="en-US">
              <a:solidFill>
                <a:srgbClr val="9BB5EB"/>
              </a:solidFill>
              <a:cs typeface="Calibri"/>
            </a:endParaRPr>
          </a:p>
          <a:p>
            <a:r>
              <a:rPr lang="en-US" dirty="0">
                <a:solidFill>
                  <a:srgbClr val="9BB5EB"/>
                </a:solidFill>
                <a:ea typeface="+mn-lt"/>
                <a:cs typeface="+mn-lt"/>
              </a:rPr>
              <a:t>"""</a:t>
            </a:r>
            <a:endParaRPr lang="en-US">
              <a:solidFill>
                <a:srgbClr val="9BB5EB"/>
              </a:solidFill>
              <a:cs typeface="Calibri"/>
            </a:endParaRPr>
          </a:p>
          <a:p>
            <a:r>
              <a:rPr lang="en-US" dirty="0" err="1">
                <a:solidFill>
                  <a:srgbClr val="9BB5EB"/>
                </a:solidFill>
                <a:ea typeface="+mn-lt"/>
                <a:cs typeface="+mn-lt"/>
              </a:rPr>
              <a:t>cur.execute</a:t>
            </a:r>
            <a:r>
              <a:rPr lang="en-US" dirty="0">
                <a:solidFill>
                  <a:srgbClr val="9BB5EB"/>
                </a:solidFill>
                <a:ea typeface="+mn-lt"/>
                <a:cs typeface="+mn-lt"/>
              </a:rPr>
              <a:t>(Q)</a:t>
            </a:r>
            <a:endParaRPr lang="en-US">
              <a:solidFill>
                <a:srgbClr val="9BB5EB"/>
              </a:solidFill>
              <a:cs typeface="Calibri"/>
            </a:endParaRPr>
          </a:p>
          <a:p>
            <a:r>
              <a:rPr lang="en-US" dirty="0" err="1">
                <a:solidFill>
                  <a:srgbClr val="9BB5EB"/>
                </a:solidFill>
                <a:ea typeface="+mn-lt"/>
                <a:cs typeface="+mn-lt"/>
              </a:rPr>
              <a:t>pd.read_sql_query</a:t>
            </a:r>
            <a:r>
              <a:rPr lang="en-US" dirty="0">
                <a:solidFill>
                  <a:srgbClr val="9BB5EB"/>
                </a:solidFill>
                <a:ea typeface="+mn-lt"/>
                <a:cs typeface="+mn-lt"/>
              </a:rPr>
              <a:t>(</a:t>
            </a:r>
            <a:r>
              <a:rPr lang="en-US" dirty="0" err="1">
                <a:solidFill>
                  <a:srgbClr val="9BB5EB"/>
                </a:solidFill>
                <a:ea typeface="+mn-lt"/>
                <a:cs typeface="+mn-lt"/>
              </a:rPr>
              <a:t>Q,conn</a:t>
            </a:r>
            <a:r>
              <a:rPr lang="en-US" dirty="0">
                <a:solidFill>
                  <a:srgbClr val="9BB5EB"/>
                </a:solidFill>
                <a:ea typeface="+mn-lt"/>
                <a:cs typeface="+mn-lt"/>
              </a:rPr>
              <a:t>)</a:t>
            </a:r>
            <a:endParaRPr lang="en-US">
              <a:solidFill>
                <a:srgbClr val="9BB5EB"/>
              </a:solidFill>
              <a:cs typeface="Calibri"/>
            </a:endParaRPr>
          </a:p>
          <a:p>
            <a:pPr algn="l"/>
            <a:endParaRPr lang="en-US" dirty="0">
              <a:cs typeface="Calibri"/>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Space Free Stock Photo - Public Domain Pictures">
            <a:extLst>
              <a:ext uri="{FF2B5EF4-FFF2-40B4-BE49-F238E27FC236}">
                <a16:creationId xmlns:a16="http://schemas.microsoft.com/office/drawing/2014/main" id="{48669E5F-659E-F33A-DC19-8ED7D3BD7925}"/>
              </a:ext>
            </a:extLst>
          </p:cNvPr>
          <p:cNvPicPr>
            <a:picLocks noChangeAspect="1"/>
          </p:cNvPicPr>
          <p:nvPr/>
        </p:nvPicPr>
        <p:blipFill rotWithShape="1">
          <a:blip r:embed="rId2"/>
          <a:srcRect l="4140" r="16548"/>
          <a:stretch/>
        </p:blipFill>
        <p:spPr>
          <a:xfrm>
            <a:off x="1" y="10"/>
            <a:ext cx="9669642" cy="6857990"/>
          </a:xfrm>
          <a:prstGeom prst="rect">
            <a:avLst/>
          </a:prstGeom>
        </p:spPr>
      </p:pic>
      <p:sp>
        <p:nvSpPr>
          <p:cNvPr id="9"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531610" y="365125"/>
            <a:ext cx="3822189"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Build an Interactive Map with Folium</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31610" y="2434201"/>
            <a:ext cx="3822189" cy="3742762"/>
          </a:xfrm>
          <a:prstGeom prst="rect">
            <a:avLst/>
          </a:prstGeom>
        </p:spPr>
        <p:txBody>
          <a:bodyPr vert="horz" lIns="91440" tIns="45720" rIns="91440" bIns="45720" rtlCol="0" anchor="t">
            <a:normAutofit/>
          </a:bodyPr>
          <a:lstStyle/>
          <a:p>
            <a:pPr marL="0" indent="0">
              <a:buNone/>
            </a:pPr>
            <a:r>
              <a:rPr lang="en-US" sz="2000" dirty="0">
                <a:ea typeface="+mn-lt"/>
                <a:cs typeface="+mn-lt"/>
              </a:rPr>
              <a:t>After I plot distance lines to the proximities, I can answer the following questions easily:</a:t>
            </a:r>
            <a:endParaRPr lang="en-US" sz="2000" dirty="0">
              <a:cs typeface="Calibri" panose="020F0502020204030204"/>
            </a:endParaRPr>
          </a:p>
          <a:p>
            <a:pPr marL="0" indent="0">
              <a:buNone/>
            </a:pPr>
            <a:r>
              <a:rPr lang="en-US" sz="2000" dirty="0">
                <a:ea typeface="+mn-lt"/>
                <a:cs typeface="+mn-lt"/>
              </a:rPr>
              <a:t>*   Are launch sites in close proximity to railways?</a:t>
            </a:r>
            <a:endParaRPr lang="en-US" sz="2000" dirty="0">
              <a:cs typeface="Calibri" panose="020F0502020204030204"/>
            </a:endParaRPr>
          </a:p>
          <a:p>
            <a:pPr marL="0" indent="0">
              <a:buNone/>
            </a:pPr>
            <a:r>
              <a:rPr lang="en-US" sz="2000" dirty="0">
                <a:ea typeface="+mn-lt"/>
                <a:cs typeface="+mn-lt"/>
              </a:rPr>
              <a:t>*   Are launch sites in close proximity to highways?</a:t>
            </a:r>
            <a:endParaRPr lang="en-US" sz="2000" dirty="0">
              <a:cs typeface="Calibri" panose="020F0502020204030204"/>
            </a:endParaRPr>
          </a:p>
          <a:p>
            <a:pPr marL="0" indent="0">
              <a:buNone/>
            </a:pPr>
            <a:r>
              <a:rPr lang="en-US" sz="2000" dirty="0">
                <a:ea typeface="+mn-lt"/>
                <a:cs typeface="+mn-lt"/>
              </a:rPr>
              <a:t>*   Are launch sites in close proximity to coastline?</a:t>
            </a:r>
            <a:endParaRPr lang="en-US" sz="2000" dirty="0">
              <a:cs typeface="Calibri" panose="020F0502020204030204"/>
            </a:endParaRPr>
          </a:p>
          <a:p>
            <a:pPr marL="0" indent="0">
              <a:buNone/>
            </a:pPr>
            <a:r>
              <a:rPr lang="en-US" sz="2000" dirty="0">
                <a:ea typeface="+mn-lt"/>
                <a:cs typeface="+mn-lt"/>
              </a:rPr>
              <a:t>*   Do launch sites keep certain distance away from cities?</a:t>
            </a:r>
            <a:endParaRPr lang="en-US" sz="2000" dirty="0">
              <a:cs typeface="Calibri"/>
            </a:endParaRPr>
          </a:p>
          <a:p>
            <a:pPr>
              <a:spcBef>
                <a:spcPts val="1400"/>
              </a:spcBef>
            </a:pPr>
            <a:endParaRPr lang="en-US" sz="2000" dirty="0">
              <a:cs typeface="Calibri"/>
            </a:endParaRPr>
          </a:p>
          <a:p>
            <a:pPr>
              <a:spcBef>
                <a:spcPts val="1400"/>
              </a:spcBef>
            </a:pPr>
            <a:endParaRPr lang="en-US" sz="2000" dirty="0">
              <a:cs typeface="Calibri"/>
            </a:endParaRPr>
          </a:p>
          <a:p>
            <a:endParaRPr lang="en-US" sz="2000"/>
          </a:p>
          <a:p>
            <a:endParaRPr lang="en-US" sz="200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a:solidFill>
                  <a:prstClr val="black">
                    <a:tint val="75000"/>
                  </a:prstClr>
                </a:solidFill>
                <a:latin typeface="Calibri" panose="020F0502020204030204"/>
              </a:rPr>
              <a:pPr>
                <a:spcAft>
                  <a:spcPts val="600"/>
                </a:spcAft>
                <a:defRPr/>
              </a:pPr>
              <a:t>13</a:t>
            </a:fld>
            <a:endParaRPr lang="en-US">
              <a:solidFill>
                <a:prstClr val="black">
                  <a:tint val="75000"/>
                </a:prstClr>
              </a:solidFill>
              <a:latin typeface="Calibri" panose="020F0502020204030204"/>
            </a:endParaRPr>
          </a:p>
        </p:txBody>
      </p:sp>
      <p:sp>
        <p:nvSpPr>
          <p:cNvPr id="2" name="TextBox 1">
            <a:extLst>
              <a:ext uri="{FF2B5EF4-FFF2-40B4-BE49-F238E27FC236}">
                <a16:creationId xmlns:a16="http://schemas.microsoft.com/office/drawing/2014/main" id="{4B3418C9-02EA-9E00-3841-73E05FB8847F}"/>
              </a:ext>
            </a:extLst>
          </p:cNvPr>
          <p:cNvSpPr txBox="1"/>
          <p:nvPr/>
        </p:nvSpPr>
        <p:spPr>
          <a:xfrm>
            <a:off x="791496" y="4048432"/>
            <a:ext cx="611075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ea typeface="+mn-lt"/>
                <a:cs typeface="+mn-lt"/>
                <a:hlinkClick r:id="rId3"/>
              </a:rPr>
              <a:t>https://github.com/KiykoHanna/CourseraProgect/blob/main/lab_jupyter_launch_site_location.ipynb</a:t>
            </a:r>
            <a:endParaRPr lang="en-US">
              <a:ea typeface="+mn-lt"/>
              <a:cs typeface="+mn-lt"/>
            </a:endParaRPr>
          </a:p>
        </p:txBody>
      </p:sp>
      <p:pic>
        <p:nvPicPr>
          <p:cNvPr id="7" name="Picture 9" descr="Clipart - world map">
            <a:extLst>
              <a:ext uri="{FF2B5EF4-FFF2-40B4-BE49-F238E27FC236}">
                <a16:creationId xmlns:a16="http://schemas.microsoft.com/office/drawing/2014/main" id="{3E9A2C87-1A4C-6EFF-74EF-C73DB939A63F}"/>
              </a:ext>
            </a:extLst>
          </p:cNvPr>
          <p:cNvPicPr>
            <a:picLocks noChangeAspect="1"/>
          </p:cNvPicPr>
          <p:nvPr/>
        </p:nvPicPr>
        <p:blipFill>
          <a:blip r:embed="rId4"/>
          <a:stretch>
            <a:fillRect/>
          </a:stretch>
        </p:blipFill>
        <p:spPr>
          <a:xfrm>
            <a:off x="680883" y="497518"/>
            <a:ext cx="6037005" cy="3343446"/>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Space Free Stock Photo - Public Domain Pictures">
            <a:extLst>
              <a:ext uri="{FF2B5EF4-FFF2-40B4-BE49-F238E27FC236}">
                <a16:creationId xmlns:a16="http://schemas.microsoft.com/office/drawing/2014/main" id="{9437E98F-9619-83DF-61E9-2DB7A10FD49A}"/>
              </a:ext>
            </a:extLst>
          </p:cNvPr>
          <p:cNvPicPr>
            <a:picLocks noChangeAspect="1"/>
          </p:cNvPicPr>
          <p:nvPr/>
        </p:nvPicPr>
        <p:blipFill rotWithShape="1">
          <a:blip r:embed="rId2"/>
          <a:srcRect l="4140" r="16548"/>
          <a:stretch/>
        </p:blipFill>
        <p:spPr>
          <a:xfrm>
            <a:off x="1" y="10"/>
            <a:ext cx="9669642" cy="6857990"/>
          </a:xfrm>
          <a:prstGeom prst="rect">
            <a:avLst/>
          </a:prstGeom>
        </p:spPr>
      </p:pic>
      <p:sp>
        <p:nvSpPr>
          <p:cNvPr id="9"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531610" y="365125"/>
            <a:ext cx="3822189"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Build a Dashboard with Plotly Dash</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31610" y="2753749"/>
            <a:ext cx="3822189" cy="2562892"/>
          </a:xfrm>
          <a:prstGeom prst="rect">
            <a:avLst/>
          </a:prstGeom>
        </p:spPr>
        <p:txBody>
          <a:bodyPr vert="horz" lIns="91440" tIns="45720" rIns="91440" bIns="45720" rtlCol="0" anchor="t">
            <a:normAutofit/>
          </a:bodyPr>
          <a:lstStyle/>
          <a:p>
            <a:r>
              <a:rPr lang="en-US" sz="2000" dirty="0">
                <a:ea typeface="+mn-lt"/>
                <a:cs typeface="+mn-lt"/>
              </a:rPr>
              <a:t>This dashboard application contains input components such as a dropdown list and a range slider to interact with a pie chart and a scatter point chart.</a:t>
            </a:r>
            <a:endParaRPr lang="en-US" sz="2000">
              <a:cs typeface="Calibri" panose="020F0502020204030204"/>
            </a:endParaRPr>
          </a:p>
          <a:p>
            <a:r>
              <a:rPr lang="en-US" sz="2000" dirty="0">
                <a:ea typeface="+mn-lt"/>
                <a:cs typeface="+mn-lt"/>
              </a:rPr>
              <a:t>I can use it to find more insights from the SpaceX dataset more easily than with static graphs. </a:t>
            </a:r>
            <a:endParaRPr lang="en-US"/>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a:solidFill>
                  <a:prstClr val="black">
                    <a:tint val="75000"/>
                  </a:prstClr>
                </a:solidFill>
                <a:latin typeface="Calibri" panose="020F0502020204030204"/>
              </a:rPr>
              <a:pPr>
                <a:spcAft>
                  <a:spcPts val="600"/>
                </a:spcAft>
                <a:defRPr/>
              </a:pPr>
              <a:t>14</a:t>
            </a:fld>
            <a:endParaRPr lang="en-US">
              <a:solidFill>
                <a:prstClr val="black">
                  <a:tint val="75000"/>
                </a:prstClr>
              </a:solidFill>
              <a:latin typeface="Calibri" panose="020F0502020204030204"/>
            </a:endParaRPr>
          </a:p>
        </p:txBody>
      </p:sp>
      <p:sp>
        <p:nvSpPr>
          <p:cNvPr id="2" name="TextBox 1">
            <a:extLst>
              <a:ext uri="{FF2B5EF4-FFF2-40B4-BE49-F238E27FC236}">
                <a16:creationId xmlns:a16="http://schemas.microsoft.com/office/drawing/2014/main" id="{097A8ED1-9593-66BE-9AE6-4985131AB79F}"/>
              </a:ext>
            </a:extLst>
          </p:cNvPr>
          <p:cNvSpPr txBox="1"/>
          <p:nvPr/>
        </p:nvSpPr>
        <p:spPr>
          <a:xfrm>
            <a:off x="533400" y="4441723"/>
            <a:ext cx="6307393"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ea typeface="+mn-lt"/>
                <a:cs typeface="+mn-lt"/>
                <a:hlinkClick r:id="rId3"/>
              </a:rPr>
              <a:t>https://github.com/KiykoHanna/CourseraProgect/blob/main/spacex_dash_app.py</a:t>
            </a:r>
            <a:endParaRPr lang="en-US" sz="3600" dirty="0">
              <a:ea typeface="+mn-lt"/>
              <a:cs typeface="+mn-lt"/>
            </a:endParaRPr>
          </a:p>
        </p:txBody>
      </p:sp>
      <p:pic>
        <p:nvPicPr>
          <p:cNvPr id="12" name="Picture 12" descr="Icon&#10;&#10;Description automatically generated">
            <a:extLst>
              <a:ext uri="{FF2B5EF4-FFF2-40B4-BE49-F238E27FC236}">
                <a16:creationId xmlns:a16="http://schemas.microsoft.com/office/drawing/2014/main" id="{34EDADA6-F96D-4708-8EA2-C8F88FF5C710}"/>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85809" y="319207"/>
            <a:ext cx="2247421" cy="2217379"/>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Space Free Stock Photo - Public Domain Pictures">
            <a:extLst>
              <a:ext uri="{FF2B5EF4-FFF2-40B4-BE49-F238E27FC236}">
                <a16:creationId xmlns:a16="http://schemas.microsoft.com/office/drawing/2014/main" id="{3D2EEFD2-79C8-9192-EF63-F8711254D43C}"/>
              </a:ext>
            </a:extLst>
          </p:cNvPr>
          <p:cNvPicPr>
            <a:picLocks noChangeAspect="1"/>
          </p:cNvPicPr>
          <p:nvPr/>
        </p:nvPicPr>
        <p:blipFill rotWithShape="1">
          <a:blip r:embed="rId2"/>
          <a:srcRect l="4140" r="16548"/>
          <a:stretch/>
        </p:blipFill>
        <p:spPr>
          <a:xfrm>
            <a:off x="2522356" y="10"/>
            <a:ext cx="9669642" cy="6857990"/>
          </a:xfrm>
          <a:prstGeom prst="rect">
            <a:avLst/>
          </a:prstGeom>
        </p:spPr>
      </p:pic>
      <p:sp>
        <p:nvSpPr>
          <p:cNvPr id="9"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838200" y="-3585"/>
            <a:ext cx="5972995"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Predictive Analysis (Classification)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93427"/>
            <a:ext cx="10225445" cy="3742762"/>
          </a:xfrm>
          <a:prstGeom prst="rect">
            <a:avLst/>
          </a:prstGeom>
        </p:spPr>
        <p:txBody>
          <a:bodyPr vert="horz" lIns="91440" tIns="45720" rIns="91440" bIns="45720" rtlCol="0" anchor="t">
            <a:noAutofit/>
          </a:bodyPr>
          <a:lstStyle/>
          <a:p>
            <a:pPr marL="0" indent="0">
              <a:buNone/>
            </a:pPr>
            <a:r>
              <a:rPr lang="en-US" sz="1800" dirty="0">
                <a:ea typeface="+mn-lt"/>
                <a:cs typeface="+mn-lt"/>
              </a:rPr>
              <a:t>I build a machine learning pipeline to predict if the first stage of the Falcon 9 lands successfully.</a:t>
            </a:r>
            <a:endParaRPr lang="en-US" sz="1800">
              <a:cs typeface="Calibri" panose="020F0502020204030204"/>
            </a:endParaRPr>
          </a:p>
          <a:p>
            <a:pPr marL="0" indent="0">
              <a:buNone/>
            </a:pPr>
            <a:r>
              <a:rPr lang="en-US" sz="1800" dirty="0">
                <a:ea typeface="+mn-lt"/>
                <a:cs typeface="+mn-lt"/>
              </a:rPr>
              <a:t>My project include:</a:t>
            </a:r>
            <a:endParaRPr lang="en-US" sz="1800">
              <a:cs typeface="Calibri"/>
            </a:endParaRPr>
          </a:p>
          <a:p>
            <a:r>
              <a:rPr lang="en-US" sz="1800" dirty="0">
                <a:ea typeface="+mn-lt"/>
                <a:cs typeface="+mn-lt"/>
              </a:rPr>
              <a:t>Preprocessing,  to standardize our data,</a:t>
            </a:r>
            <a:endParaRPr lang="en-US" sz="1800">
              <a:cs typeface="Calibri"/>
            </a:endParaRPr>
          </a:p>
          <a:p>
            <a:r>
              <a:rPr lang="en-US" sz="1800">
                <a:ea typeface="+mn-lt"/>
                <a:cs typeface="+mn-lt"/>
              </a:rPr>
              <a:t>Train_test_split,  to split our data into training and testing data,</a:t>
            </a:r>
            <a:endParaRPr lang="en-US" sz="1800">
              <a:cs typeface="Calibri"/>
            </a:endParaRPr>
          </a:p>
          <a:p>
            <a:r>
              <a:rPr lang="en-US" sz="1800" dirty="0">
                <a:ea typeface="+mn-lt"/>
                <a:cs typeface="+mn-lt"/>
              </a:rPr>
              <a:t>Train the model and perform Grid Search,  to find the hyperparameters that allow a given algorithm to perform best.</a:t>
            </a:r>
            <a:endParaRPr lang="en-US" sz="1800">
              <a:cs typeface="Calibri"/>
            </a:endParaRPr>
          </a:p>
          <a:p>
            <a:r>
              <a:rPr lang="en-US" sz="1800" dirty="0">
                <a:ea typeface="+mn-lt"/>
                <a:cs typeface="+mn-lt"/>
              </a:rPr>
              <a:t>Using the best hyperparameter values, I determine the model with the best accuracy using the training data.</a:t>
            </a:r>
            <a:endParaRPr lang="en-US" sz="1800">
              <a:cs typeface="Calibri"/>
            </a:endParaRPr>
          </a:p>
          <a:p>
            <a:r>
              <a:rPr lang="en-US" sz="1800" dirty="0">
                <a:ea typeface="+mn-lt"/>
                <a:cs typeface="+mn-lt"/>
              </a:rPr>
              <a:t>I test Logistic Regression, Support Vector machines, Decision Tree Classifier, and K-nearest neighbors.</a:t>
            </a:r>
            <a:endParaRPr lang="en-US" sz="1800">
              <a:cs typeface="Calibri"/>
            </a:endParaRPr>
          </a:p>
          <a:p>
            <a:pPr>
              <a:spcBef>
                <a:spcPts val="1400"/>
              </a:spcBef>
            </a:pPr>
            <a:r>
              <a:rPr lang="en-US" sz="1800" dirty="0">
                <a:ea typeface="+mn-lt"/>
                <a:cs typeface="+mn-lt"/>
              </a:rPr>
              <a:t>Finally, I output the confusion matrix. </a:t>
            </a:r>
            <a:endParaRPr lang="en-US" sz="1800" dirty="0"/>
          </a:p>
          <a:p>
            <a:pPr>
              <a:spcBef>
                <a:spcPts val="1400"/>
              </a:spcBef>
            </a:pPr>
            <a:endParaRPr lang="en-US" sz="2000"/>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a:solidFill>
                  <a:srgbClr val="FFFFFF"/>
                </a:solidFill>
                <a:latin typeface="Calibri" panose="020F0502020204030204"/>
              </a:rPr>
              <a:pPr>
                <a:spcAft>
                  <a:spcPts val="600"/>
                </a:spcAft>
                <a:defRPr/>
              </a:pPr>
              <a:t>15</a:t>
            </a:fld>
            <a:endParaRPr lang="en-US">
              <a:solidFill>
                <a:srgbClr val="FFFFFF"/>
              </a:solidFill>
              <a:latin typeface="Calibri" panose="020F0502020204030204"/>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Space Free Stock Photo - Public Domain Pictures">
            <a:extLst>
              <a:ext uri="{FF2B5EF4-FFF2-40B4-BE49-F238E27FC236}">
                <a16:creationId xmlns:a16="http://schemas.microsoft.com/office/drawing/2014/main" id="{A6F658FF-1AFA-B985-5C20-B74B020B9028}"/>
              </a:ext>
            </a:extLst>
          </p:cNvPr>
          <p:cNvPicPr>
            <a:picLocks noChangeAspect="1"/>
          </p:cNvPicPr>
          <p:nvPr/>
        </p:nvPicPr>
        <p:blipFill rotWithShape="1">
          <a:blip r:embed="rId3"/>
          <a:srcRect l="4140" r="16548"/>
          <a:stretch/>
        </p:blipFill>
        <p:spPr>
          <a:xfrm>
            <a:off x="1" y="10"/>
            <a:ext cx="9669642" cy="6857990"/>
          </a:xfrm>
          <a:prstGeom prst="rect">
            <a:avLst/>
          </a:prstGeom>
        </p:spPr>
      </p:pic>
      <p:sp>
        <p:nvSpPr>
          <p:cNvPr id="11"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9448900" y="254512"/>
            <a:ext cx="3047899" cy="10027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Results</a:t>
            </a:r>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4755705" y="1182977"/>
            <a:ext cx="7005382" cy="534596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000" dirty="0">
                <a:solidFill>
                  <a:schemeClr val="tx1"/>
                </a:solidFill>
                <a:latin typeface="Calibri Light"/>
                <a:cs typeface="Calibri Light"/>
              </a:rPr>
              <a:t>I Find best Hyperparameter for </a:t>
            </a:r>
            <a:r>
              <a:rPr lang="en-US" sz="2000" dirty="0" err="1">
                <a:solidFill>
                  <a:schemeClr val="tx1"/>
                </a:solidFill>
                <a:latin typeface="Calibri Light"/>
                <a:cs typeface="Calibri Light"/>
              </a:rPr>
              <a:t>LogisticRegression</a:t>
            </a:r>
            <a:r>
              <a:rPr lang="en-US" sz="2000" dirty="0">
                <a:solidFill>
                  <a:schemeClr val="tx1"/>
                </a:solidFill>
                <a:latin typeface="Calibri Light"/>
                <a:cs typeface="Calibri Light"/>
              </a:rPr>
              <a:t>, SVM, Classification Trees and KNN:</a:t>
            </a:r>
            <a:endParaRPr lang="en-US" sz="2000">
              <a:solidFill>
                <a:schemeClr val="tx1"/>
              </a:solidFill>
              <a:latin typeface="Calibri Light"/>
              <a:cs typeface="Calibri Light"/>
            </a:endParaRPr>
          </a:p>
          <a:p>
            <a:pPr marL="0" indent="0">
              <a:spcBef>
                <a:spcPts val="1400"/>
              </a:spcBef>
              <a:buNone/>
            </a:pPr>
            <a:endParaRPr lang="en-US" sz="2000" dirty="0">
              <a:solidFill>
                <a:schemeClr val="tx1"/>
              </a:solidFill>
              <a:latin typeface="Calibri Light"/>
              <a:cs typeface="Calibri Light"/>
            </a:endParaRPr>
          </a:p>
          <a:p>
            <a:pPr>
              <a:spcBef>
                <a:spcPts val="1400"/>
              </a:spcBef>
              <a:buFont typeface="Wingdings"/>
              <a:buChar char="§"/>
            </a:pPr>
            <a:r>
              <a:rPr lang="en-US" sz="2000" dirty="0" err="1">
                <a:solidFill>
                  <a:schemeClr val="tx1"/>
                </a:solidFill>
                <a:latin typeface="Calibri Light"/>
                <a:cs typeface="Calibri"/>
              </a:rPr>
              <a:t>LogisticRegression</a:t>
            </a:r>
            <a:r>
              <a:rPr lang="en-US" sz="2000" dirty="0">
                <a:solidFill>
                  <a:schemeClr val="tx1"/>
                </a:solidFill>
                <a:latin typeface="Calibri Light"/>
                <a:cs typeface="Calibri"/>
              </a:rPr>
              <a:t>:'C': 1, 'penalty': 'l2', 'solver': '</a:t>
            </a:r>
            <a:r>
              <a:rPr lang="en-US" sz="2000" dirty="0" err="1">
                <a:solidFill>
                  <a:schemeClr val="tx1"/>
                </a:solidFill>
                <a:latin typeface="Calibri Light"/>
                <a:cs typeface="Calibri"/>
              </a:rPr>
              <a:t>lbfgs</a:t>
            </a:r>
            <a:r>
              <a:rPr lang="en-US" sz="2000" dirty="0">
                <a:solidFill>
                  <a:schemeClr val="tx1"/>
                </a:solidFill>
                <a:latin typeface="Calibri Light"/>
                <a:cs typeface="Calibri"/>
              </a:rPr>
              <a:t>'</a:t>
            </a:r>
            <a:endParaRPr lang="en-US" sz="2000">
              <a:solidFill>
                <a:schemeClr val="tx1"/>
              </a:solidFill>
              <a:latin typeface="Calibri Light"/>
              <a:cs typeface="Calibri"/>
            </a:endParaRPr>
          </a:p>
          <a:p>
            <a:pPr marL="0" indent="0">
              <a:spcBef>
                <a:spcPts val="1400"/>
              </a:spcBef>
              <a:buNone/>
            </a:pPr>
            <a:r>
              <a:rPr lang="en-US" sz="2000" dirty="0">
                <a:solidFill>
                  <a:schemeClr val="tx1"/>
                </a:solidFill>
                <a:latin typeface="Calibri Light"/>
                <a:cs typeface="Calibri"/>
              </a:rPr>
              <a:t>accuracy : </a:t>
            </a:r>
            <a:r>
              <a:rPr lang="en-US" sz="2000" dirty="0">
                <a:latin typeface="Consolas"/>
                <a:cs typeface="Calibri"/>
              </a:rPr>
              <a:t>0.9444444444444444</a:t>
            </a:r>
          </a:p>
          <a:p>
            <a:pPr>
              <a:spcBef>
                <a:spcPts val="1400"/>
              </a:spcBef>
              <a:buFont typeface="Wingdings" panose="020B0604020202020204" pitchFamily="34" charset="0"/>
              <a:buChar char="§"/>
            </a:pPr>
            <a:r>
              <a:rPr lang="en-US" sz="2000" dirty="0">
                <a:solidFill>
                  <a:schemeClr val="tx1"/>
                </a:solidFill>
                <a:latin typeface="Calibri Light"/>
                <a:cs typeface="Calibri"/>
              </a:rPr>
              <a:t>SVM: kernel='sigmoid', 'C': 0.001, 'gamma': 0.001</a:t>
            </a:r>
          </a:p>
          <a:p>
            <a:pPr marL="0" indent="0">
              <a:spcBef>
                <a:spcPts val="1400"/>
              </a:spcBef>
              <a:buNone/>
            </a:pPr>
            <a:r>
              <a:rPr lang="en-US" sz="2000" dirty="0">
                <a:solidFill>
                  <a:schemeClr val="tx1"/>
                </a:solidFill>
                <a:latin typeface="Calibri Light"/>
                <a:cs typeface="Calibri"/>
              </a:rPr>
              <a:t>accuracy : </a:t>
            </a:r>
            <a:r>
              <a:rPr lang="en-US" sz="2000" dirty="0">
                <a:latin typeface="Consolas"/>
                <a:cs typeface="Calibri"/>
              </a:rPr>
              <a:t>0.7222222222222222</a:t>
            </a:r>
            <a:endParaRPr lang="en-US" sz="2000" dirty="0">
              <a:solidFill>
                <a:schemeClr val="tx1"/>
              </a:solidFill>
              <a:latin typeface="Calibri Light"/>
              <a:cs typeface="Calibri"/>
            </a:endParaRPr>
          </a:p>
          <a:p>
            <a:pPr>
              <a:spcBef>
                <a:spcPts val="1400"/>
              </a:spcBef>
              <a:buFont typeface="Wingdings" panose="020B0604020202020204" pitchFamily="34" charset="0"/>
              <a:buChar char="§"/>
            </a:pPr>
            <a:r>
              <a:rPr lang="en-US" sz="2000" dirty="0">
                <a:solidFill>
                  <a:schemeClr val="tx1"/>
                </a:solidFill>
                <a:latin typeface="Calibri Light"/>
                <a:cs typeface="Calibri Light"/>
              </a:rPr>
              <a:t>Classification Trees: 'criterion': '</a:t>
            </a:r>
            <a:r>
              <a:rPr lang="en-US" sz="2000" dirty="0" err="1">
                <a:solidFill>
                  <a:schemeClr val="tx1"/>
                </a:solidFill>
                <a:latin typeface="Calibri Light"/>
                <a:cs typeface="Calibri Light"/>
              </a:rPr>
              <a:t>gini</a:t>
            </a:r>
            <a:r>
              <a:rPr lang="en-US" sz="2000" dirty="0">
                <a:solidFill>
                  <a:schemeClr val="tx1"/>
                </a:solidFill>
                <a:latin typeface="Calibri Light"/>
                <a:cs typeface="Calibri Light"/>
              </a:rPr>
              <a:t>', '</a:t>
            </a:r>
            <a:r>
              <a:rPr lang="en-US" sz="2000" dirty="0" err="1">
                <a:solidFill>
                  <a:schemeClr val="tx1"/>
                </a:solidFill>
                <a:latin typeface="Calibri Light"/>
                <a:cs typeface="Calibri Light"/>
              </a:rPr>
              <a:t>max_depth</a:t>
            </a:r>
            <a:r>
              <a:rPr lang="en-US" sz="2000" dirty="0">
                <a:solidFill>
                  <a:schemeClr val="tx1"/>
                </a:solidFill>
                <a:latin typeface="Calibri Light"/>
                <a:cs typeface="Calibri Light"/>
              </a:rPr>
              <a:t>': 16, '</a:t>
            </a:r>
            <a:r>
              <a:rPr lang="en-US" sz="2000" dirty="0" err="1">
                <a:solidFill>
                  <a:schemeClr val="tx1"/>
                </a:solidFill>
                <a:latin typeface="Calibri Light"/>
                <a:cs typeface="Calibri Light"/>
              </a:rPr>
              <a:t>max_features</a:t>
            </a:r>
            <a:r>
              <a:rPr lang="en-US" sz="2000" dirty="0">
                <a:solidFill>
                  <a:schemeClr val="tx1"/>
                </a:solidFill>
                <a:latin typeface="Calibri Light"/>
                <a:cs typeface="Calibri Light"/>
              </a:rPr>
              <a:t>': 'sqrt', '</a:t>
            </a:r>
            <a:r>
              <a:rPr lang="en-US" sz="2000" dirty="0" err="1">
                <a:solidFill>
                  <a:schemeClr val="tx1"/>
                </a:solidFill>
                <a:latin typeface="Calibri Light"/>
                <a:cs typeface="Calibri Light"/>
              </a:rPr>
              <a:t>min_samples_leaf</a:t>
            </a:r>
            <a:r>
              <a:rPr lang="en-US" sz="2000" dirty="0">
                <a:solidFill>
                  <a:schemeClr val="tx1"/>
                </a:solidFill>
                <a:latin typeface="Calibri Light"/>
                <a:cs typeface="Calibri Light"/>
              </a:rPr>
              <a:t>': 1, '</a:t>
            </a:r>
            <a:r>
              <a:rPr lang="en-US" sz="2000" dirty="0" err="1">
                <a:solidFill>
                  <a:schemeClr val="tx1"/>
                </a:solidFill>
                <a:latin typeface="Calibri Light"/>
                <a:cs typeface="Calibri Light"/>
              </a:rPr>
              <a:t>min_samples_split</a:t>
            </a:r>
            <a:r>
              <a:rPr lang="en-US" sz="2000" dirty="0">
                <a:solidFill>
                  <a:schemeClr val="tx1"/>
                </a:solidFill>
                <a:latin typeface="Calibri Light"/>
                <a:cs typeface="Calibri Light"/>
              </a:rPr>
              <a:t>': 10, 'splitter': 'random'</a:t>
            </a:r>
            <a:endParaRPr lang="en-US" sz="2000">
              <a:solidFill>
                <a:schemeClr val="tx1"/>
              </a:solidFill>
              <a:latin typeface="Calibri Light"/>
              <a:cs typeface="Calibri Light"/>
            </a:endParaRPr>
          </a:p>
          <a:p>
            <a:pPr marL="0" indent="0">
              <a:buNone/>
            </a:pPr>
            <a:r>
              <a:rPr lang="en-US" sz="2000" dirty="0">
                <a:solidFill>
                  <a:schemeClr val="tx1"/>
                </a:solidFill>
                <a:latin typeface="Calibri Light"/>
                <a:cs typeface="Calibri Light"/>
              </a:rPr>
              <a:t>accuracy : </a:t>
            </a:r>
            <a:r>
              <a:rPr lang="en-US" sz="2000" dirty="0">
                <a:latin typeface="Consolas"/>
                <a:cs typeface="Calibri Light"/>
              </a:rPr>
              <a:t>0.8333333333333334</a:t>
            </a:r>
          </a:p>
          <a:p>
            <a:pPr>
              <a:buFont typeface="Wingdings"/>
              <a:buChar char="§"/>
            </a:pPr>
            <a:r>
              <a:rPr lang="en-US" sz="2000" dirty="0">
                <a:solidFill>
                  <a:schemeClr val="tx1"/>
                </a:solidFill>
                <a:latin typeface="Calibri Light"/>
                <a:cs typeface="Calibri Light"/>
              </a:rPr>
              <a:t>KNN: 'algorithm': 'auto', '</a:t>
            </a:r>
            <a:r>
              <a:rPr lang="en-US" sz="2000" dirty="0" err="1">
                <a:solidFill>
                  <a:schemeClr val="tx1"/>
                </a:solidFill>
                <a:latin typeface="Calibri Light"/>
                <a:cs typeface="Calibri Light"/>
              </a:rPr>
              <a:t>n_neighbors</a:t>
            </a:r>
            <a:r>
              <a:rPr lang="en-US" sz="2000" dirty="0">
                <a:solidFill>
                  <a:schemeClr val="tx1"/>
                </a:solidFill>
                <a:latin typeface="Calibri Light"/>
                <a:cs typeface="Calibri Light"/>
              </a:rPr>
              <a:t>': 7, 'p': 1</a:t>
            </a:r>
            <a:endParaRPr lang="en-US" sz="2000">
              <a:solidFill>
                <a:schemeClr val="tx1"/>
              </a:solidFill>
              <a:latin typeface="Calibri Light"/>
              <a:cs typeface="Calibri Light"/>
            </a:endParaRPr>
          </a:p>
          <a:p>
            <a:pPr marL="0" indent="0">
              <a:buNone/>
            </a:pPr>
            <a:r>
              <a:rPr lang="en-US" sz="2000" dirty="0">
                <a:solidFill>
                  <a:schemeClr val="tx1"/>
                </a:solidFill>
                <a:latin typeface="Calibri Light"/>
                <a:cs typeface="Calibri" panose="020F0502020204030204"/>
              </a:rPr>
              <a:t>accuracy :  </a:t>
            </a:r>
            <a:r>
              <a:rPr lang="en-US" sz="2000" dirty="0">
                <a:latin typeface="Consolas"/>
                <a:cs typeface="Calibri" panose="020F0502020204030204"/>
              </a:rPr>
              <a:t>0.6111111111111112</a:t>
            </a:r>
            <a:endParaRPr lang="en-US" sz="2000" dirty="0">
              <a:solidFill>
                <a:schemeClr val="tx1"/>
              </a:solidFill>
              <a:latin typeface="Calibri Light"/>
              <a:cs typeface="Calibri Light"/>
            </a:endParaRPr>
          </a:p>
          <a:p>
            <a:pPr>
              <a:spcBef>
                <a:spcPts val="1400"/>
              </a:spcBef>
              <a:buFont typeface="Wingdings"/>
              <a:buChar char="§"/>
            </a:pPr>
            <a:endParaRPr lang="en-US" sz="2000" dirty="0">
              <a:solidFill>
                <a:schemeClr val="tx1"/>
              </a:solidFill>
              <a:latin typeface="Consolas"/>
              <a:cs typeface="Calibri" panose="020F0502020204030204"/>
            </a:endParaRPr>
          </a:p>
          <a:p>
            <a:pPr lvl="1">
              <a:buFont typeface="Arial" panose="020B0604020202020204" pitchFamily="34" charset="0"/>
              <a:buChar char="•"/>
            </a:pPr>
            <a:endParaRPr lang="en-US" sz="2000">
              <a:solidFill>
                <a:schemeClr val="tx1"/>
              </a:solidFill>
              <a:latin typeface="+mn-lt"/>
              <a:cs typeface="Calibri" panose="020F0502020204030204"/>
            </a:endParaRPr>
          </a:p>
          <a:p>
            <a:pPr marL="457200" lvl="1">
              <a:buFont typeface="Arial" panose="020B0604020202020204" pitchFamily="34" charset="0"/>
              <a:buChar char="•"/>
            </a:pPr>
            <a:endParaRPr lang="en-US" sz="2000">
              <a:solidFill>
                <a:schemeClr val="tx1"/>
              </a:solidFill>
              <a:latin typeface="+mn-lt"/>
              <a:cs typeface="Calibri" panose="020F0502020204030204"/>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a:solidFill>
                  <a:prstClr val="black">
                    <a:tint val="75000"/>
                  </a:prstClr>
                </a:solidFill>
                <a:latin typeface="Calibri" panose="020F0502020204030204"/>
              </a:rPr>
              <a:pPr>
                <a:spcAft>
                  <a:spcPts val="600"/>
                </a:spcAft>
                <a:defRPr/>
              </a:pPr>
              <a:t>16</a:t>
            </a:fld>
            <a:endParaRPr lang="en-US">
              <a:solidFill>
                <a:prstClr val="black">
                  <a:tint val="75000"/>
                </a:prstClr>
              </a:solidFill>
              <a:latin typeface="Calibri" panose="020F0502020204030204"/>
            </a:endParaRPr>
          </a:p>
        </p:txBody>
      </p:sp>
      <p:pic>
        <p:nvPicPr>
          <p:cNvPr id="5" name="Picture 5" descr="A picture containing application&#10;&#10;Description automatically generated">
            <a:extLst>
              <a:ext uri="{FF2B5EF4-FFF2-40B4-BE49-F238E27FC236}">
                <a16:creationId xmlns:a16="http://schemas.microsoft.com/office/drawing/2014/main" id="{8C720AE3-CE91-934E-EAD2-035D2898330C}"/>
              </a:ext>
            </a:extLst>
          </p:cNvPr>
          <p:cNvPicPr>
            <a:picLocks noChangeAspect="1"/>
          </p:cNvPicPr>
          <p:nvPr/>
        </p:nvPicPr>
        <p:blipFill>
          <a:blip r:embed="rId4"/>
          <a:stretch>
            <a:fillRect/>
          </a:stretch>
        </p:blipFill>
        <p:spPr>
          <a:xfrm>
            <a:off x="410497" y="827867"/>
            <a:ext cx="4107425" cy="3223522"/>
          </a:xfrm>
          <a:prstGeom prst="rect">
            <a:avLst/>
          </a:prstGeom>
        </p:spPr>
      </p:pic>
      <p:sp>
        <p:nvSpPr>
          <p:cNvPr id="6" name="TextBox 5">
            <a:extLst>
              <a:ext uri="{FF2B5EF4-FFF2-40B4-BE49-F238E27FC236}">
                <a16:creationId xmlns:a16="http://schemas.microsoft.com/office/drawing/2014/main" id="{DFA96B6B-16DC-CE5C-710F-CBE17EA2039E}"/>
              </a:ext>
            </a:extLst>
          </p:cNvPr>
          <p:cNvSpPr txBox="1"/>
          <p:nvPr/>
        </p:nvSpPr>
        <p:spPr>
          <a:xfrm>
            <a:off x="422788" y="4306529"/>
            <a:ext cx="354207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5"/>
              </a:rPr>
              <a:t>https://colab.research.google.com/gist/KiykoHanna/d16b5f4683f650c84a8a3c2e24a2e30e/ibm_ds0321en_skillsnetwork_labs_module_4_spacex_machine_learning_prediction_part_5_jupyterlite.ipynb</a:t>
            </a:r>
            <a:endParaRPr lang="en-US"/>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1051560" y="586822"/>
            <a:ext cx="3657600"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a:solidFill>
                  <a:schemeClr val="tx1"/>
                </a:solidFill>
                <a:latin typeface="+mj-lt"/>
                <a:ea typeface="+mj-ea"/>
                <a:cs typeface="+mj-cs"/>
              </a:rPr>
              <a:t>Flight Number vs. Launch Site</a:t>
            </a:r>
          </a:p>
        </p:txBody>
      </p:sp>
      <p:sp>
        <p:nvSpPr>
          <p:cNvPr id="19" name="Rectangle 18">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1" name="Rectangle 20">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250106" y="586822"/>
            <a:ext cx="6106742" cy="1645920"/>
          </a:xfrm>
          <a:prstGeom prst="rect">
            <a:avLst/>
          </a:prstGeom>
        </p:spPr>
        <p:txBody>
          <a:bodyPr vert="horz" lIns="91440" tIns="45720" rIns="91440" bIns="45720" rtlCol="0" anchor="ctr">
            <a:normAutofit/>
          </a:bodyPr>
          <a:lstStyle/>
          <a:p>
            <a:r>
              <a:rPr lang="en-US" sz="1800"/>
              <a:t>sns.catplot(y="LaunchSite", x="FlightNumber", data=df, )</a:t>
            </a:r>
          </a:p>
          <a:p>
            <a:r>
              <a:rPr lang="en-US" sz="1800"/>
              <a:t>plt.xlabel("Flight Number",fontsize=20)</a:t>
            </a:r>
          </a:p>
          <a:p>
            <a:r>
              <a:rPr lang="en-US" sz="1800"/>
              <a:t>plt.ylabel("Launch Site",fontsize=20)</a:t>
            </a:r>
          </a:p>
          <a:p>
            <a:r>
              <a:rPr lang="en-US" sz="1800"/>
              <a:t>plt.show()</a:t>
            </a:r>
          </a:p>
          <a:p>
            <a:pPr>
              <a:spcBef>
                <a:spcPts val="1400"/>
              </a:spcBef>
            </a:pPr>
            <a:endParaRPr lang="en-US" sz="1800"/>
          </a:p>
        </p:txBody>
      </p:sp>
      <p:pic>
        <p:nvPicPr>
          <p:cNvPr id="10" name="Picture 10" descr="Chart, scatter chart&#10;&#10;Description automatically generated">
            <a:extLst>
              <a:ext uri="{FF2B5EF4-FFF2-40B4-BE49-F238E27FC236}">
                <a16:creationId xmlns:a16="http://schemas.microsoft.com/office/drawing/2014/main" id="{C3524155-08C9-CAA3-EEEC-2073C9192EDD}"/>
              </a:ext>
            </a:extLst>
          </p:cNvPr>
          <p:cNvPicPr>
            <a:picLocks noChangeAspect="1"/>
          </p:cNvPicPr>
          <p:nvPr/>
        </p:nvPicPr>
        <p:blipFill>
          <a:blip r:embed="rId2"/>
          <a:stretch>
            <a:fillRect/>
          </a:stretch>
        </p:blipFill>
        <p:spPr>
          <a:xfrm>
            <a:off x="1556605" y="2729397"/>
            <a:ext cx="3483864" cy="3483864"/>
          </a:xfrm>
          <a:prstGeom prst="rect">
            <a:avLst/>
          </a:prstGeom>
        </p:spPr>
      </p:pic>
      <p:pic>
        <p:nvPicPr>
          <p:cNvPr id="6" name="Picture 2" descr="Space Free Stock Photo - Public Domain Pictures">
            <a:extLst>
              <a:ext uri="{FF2B5EF4-FFF2-40B4-BE49-F238E27FC236}">
                <a16:creationId xmlns:a16="http://schemas.microsoft.com/office/drawing/2014/main" id="{2E11F749-1A55-0112-6637-9FC0229F86A1}"/>
              </a:ext>
            </a:extLst>
          </p:cNvPr>
          <p:cNvPicPr>
            <a:picLocks noChangeAspect="1"/>
          </p:cNvPicPr>
          <p:nvPr/>
        </p:nvPicPr>
        <p:blipFill rotWithShape="1">
          <a:blip r:embed="rId3"/>
          <a:srcRect l="4140" r="16548"/>
          <a:stretch/>
        </p:blipFill>
        <p:spPr>
          <a:xfrm>
            <a:off x="6504214" y="2729397"/>
            <a:ext cx="4912216" cy="3483864"/>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a:solidFill>
                  <a:schemeClr val="tx1">
                    <a:lumMod val="50000"/>
                    <a:lumOff val="50000"/>
                  </a:schemeClr>
                </a:solidFill>
              </a:rPr>
              <a:pPr>
                <a:spcAft>
                  <a:spcPts val="600"/>
                </a:spcAft>
                <a:defRPr/>
              </a:pPr>
              <a:t>18</a:t>
            </a:fld>
            <a:endParaRPr lang="en-US">
              <a:solidFill>
                <a:schemeClr val="tx1">
                  <a:lumMod val="50000"/>
                  <a:lumOff val="50000"/>
                </a:schemeClr>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12">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1051560" y="586822"/>
            <a:ext cx="3657600"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a:solidFill>
                  <a:schemeClr val="tx1"/>
                </a:solidFill>
                <a:latin typeface="+mj-lt"/>
                <a:ea typeface="+mj-ea"/>
                <a:cs typeface="+mj-cs"/>
              </a:rPr>
              <a:t>Payload vs. Launch Site</a:t>
            </a:r>
          </a:p>
        </p:txBody>
      </p:sp>
      <p:sp>
        <p:nvSpPr>
          <p:cNvPr id="10" name="Rectangle 14">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250106" y="586822"/>
            <a:ext cx="6106742" cy="1645920"/>
          </a:xfrm>
          <a:prstGeom prst="rect">
            <a:avLst/>
          </a:prstGeom>
        </p:spPr>
        <p:txBody>
          <a:bodyPr vert="horz" lIns="91440" tIns="45720" rIns="91440" bIns="45720" rtlCol="0" anchor="ctr">
            <a:normAutofit/>
          </a:bodyPr>
          <a:lstStyle/>
          <a:p>
            <a:r>
              <a:rPr lang="en-US" sz="1800"/>
              <a:t>sns.scatterplot(df, x="PayloadMass", y="LaunchSite")</a:t>
            </a:r>
          </a:p>
          <a:p>
            <a:r>
              <a:rPr lang="en-US" sz="1800"/>
              <a:t>plt.xlabel("PayloadMass",fontsize=20)</a:t>
            </a:r>
          </a:p>
          <a:p>
            <a:r>
              <a:rPr lang="en-US" sz="1800"/>
              <a:t>plt.ylabel("Launch Site",fontsize=20)</a:t>
            </a:r>
          </a:p>
          <a:p>
            <a:r>
              <a:rPr lang="en-US" sz="1800"/>
              <a:t>plt.show()</a:t>
            </a:r>
          </a:p>
          <a:p>
            <a:pPr>
              <a:spcBef>
                <a:spcPts val="1400"/>
              </a:spcBef>
            </a:pPr>
            <a:endParaRPr lang="en-US" sz="1800"/>
          </a:p>
        </p:txBody>
      </p:sp>
      <p:pic>
        <p:nvPicPr>
          <p:cNvPr id="2" name="Picture 6" descr="Chart, scatter chart&#10;&#10;Description automatically generated">
            <a:extLst>
              <a:ext uri="{FF2B5EF4-FFF2-40B4-BE49-F238E27FC236}">
                <a16:creationId xmlns:a16="http://schemas.microsoft.com/office/drawing/2014/main" id="{A83F1EF9-28A8-95B6-8437-D3508C89805F}"/>
              </a:ext>
            </a:extLst>
          </p:cNvPr>
          <p:cNvPicPr>
            <a:picLocks noChangeAspect="1"/>
          </p:cNvPicPr>
          <p:nvPr/>
        </p:nvPicPr>
        <p:blipFill>
          <a:blip r:embed="rId2"/>
          <a:stretch>
            <a:fillRect/>
          </a:stretch>
        </p:blipFill>
        <p:spPr>
          <a:xfrm>
            <a:off x="698639" y="2729397"/>
            <a:ext cx="5199796" cy="3483864"/>
          </a:xfrm>
          <a:prstGeom prst="rect">
            <a:avLst/>
          </a:prstGeom>
        </p:spPr>
      </p:pic>
      <p:pic>
        <p:nvPicPr>
          <p:cNvPr id="6" name="Picture 2" descr="Space Free Stock Photo - Public Domain Pictures">
            <a:extLst>
              <a:ext uri="{FF2B5EF4-FFF2-40B4-BE49-F238E27FC236}">
                <a16:creationId xmlns:a16="http://schemas.microsoft.com/office/drawing/2014/main" id="{75892519-199A-480B-6B3C-0945BBC03E26}"/>
              </a:ext>
            </a:extLst>
          </p:cNvPr>
          <p:cNvPicPr>
            <a:picLocks noChangeAspect="1"/>
          </p:cNvPicPr>
          <p:nvPr/>
        </p:nvPicPr>
        <p:blipFill rotWithShape="1">
          <a:blip r:embed="rId3"/>
          <a:stretch/>
        </p:blipFill>
        <p:spPr>
          <a:xfrm>
            <a:off x="6198781" y="2917962"/>
            <a:ext cx="5523082" cy="3106733"/>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6248" cy="365125"/>
          </a:xfrm>
        </p:spPr>
        <p:txBody>
          <a:bodyPr vert="horz" lIns="91440" tIns="45720" rIns="91440" bIns="45720" rtlCol="0" anchor="ctr">
            <a:normAutofit/>
          </a:bodyPr>
          <a:lstStyle/>
          <a:p>
            <a:pPr>
              <a:spcAft>
                <a:spcPts val="600"/>
              </a:spcAft>
              <a:defRPr/>
            </a:pPr>
            <a:fld id="{5075537C-CA84-1446-933C-8E9D027F9201}" type="slidenum">
              <a:rPr lang="en-US">
                <a:solidFill>
                  <a:schemeClr val="tx1">
                    <a:lumMod val="50000"/>
                    <a:lumOff val="50000"/>
                  </a:schemeClr>
                </a:solidFill>
              </a:rPr>
              <a:pPr>
                <a:spcAft>
                  <a:spcPts val="600"/>
                </a:spcAft>
                <a:defRPr/>
              </a:pPr>
              <a:t>19</a:t>
            </a:fld>
            <a:endParaRPr lang="en-US">
              <a:solidFill>
                <a:schemeClr val="tx1">
                  <a:lumMod val="50000"/>
                  <a:lumOff val="50000"/>
                </a:schemeClr>
              </a:solidFill>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1" descr="Space Free Stock Photo - Public Domain Pictures">
            <a:extLst>
              <a:ext uri="{FF2B5EF4-FFF2-40B4-BE49-F238E27FC236}">
                <a16:creationId xmlns:a16="http://schemas.microsoft.com/office/drawing/2014/main" id="{3A301886-4D97-D7C2-D728-D007BE3EF4A3}"/>
              </a:ext>
            </a:extLst>
          </p:cNvPr>
          <p:cNvPicPr>
            <a:picLocks noChangeAspect="1"/>
          </p:cNvPicPr>
          <p:nvPr/>
        </p:nvPicPr>
        <p:blipFill rotWithShape="1">
          <a:blip r:embed="rId3"/>
          <a:srcRect l="4140" r="16548"/>
          <a:stretch/>
        </p:blipFill>
        <p:spPr>
          <a:xfrm>
            <a:off x="1" y="10"/>
            <a:ext cx="9669642" cy="6857990"/>
          </a:xfrm>
          <a:prstGeom prst="rect">
            <a:avLst/>
          </a:prstGeom>
        </p:spPr>
      </p:pic>
      <p:sp>
        <p:nvSpPr>
          <p:cNvPr id="22" name="Rectangle 2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531610" y="365125"/>
            <a:ext cx="3822189"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Outline</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531610" y="2434201"/>
            <a:ext cx="3822189" cy="3742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000">
                <a:solidFill>
                  <a:schemeClr val="tx1"/>
                </a:solidFill>
                <a:latin typeface="+mn-lt"/>
              </a:rPr>
              <a:t>Executive Summary</a:t>
            </a:r>
          </a:p>
          <a:p>
            <a:pPr>
              <a:spcBef>
                <a:spcPts val="1400"/>
              </a:spcBef>
              <a:buFont typeface="Arial" panose="020B0604020202020204" pitchFamily="34" charset="0"/>
              <a:buChar char="•"/>
            </a:pPr>
            <a:r>
              <a:rPr lang="en-US" sz="2000">
                <a:solidFill>
                  <a:schemeClr val="tx1"/>
                </a:solidFill>
                <a:latin typeface="+mn-lt"/>
              </a:rPr>
              <a:t>Introduction</a:t>
            </a:r>
          </a:p>
          <a:p>
            <a:pPr>
              <a:spcBef>
                <a:spcPts val="1400"/>
              </a:spcBef>
              <a:buFont typeface="Arial" panose="020B0604020202020204" pitchFamily="34" charset="0"/>
              <a:buChar char="•"/>
            </a:pPr>
            <a:r>
              <a:rPr lang="en-US" sz="2000">
                <a:solidFill>
                  <a:schemeClr val="tx1"/>
                </a:solidFill>
                <a:latin typeface="+mn-lt"/>
              </a:rPr>
              <a:t>Methodology</a:t>
            </a:r>
          </a:p>
          <a:p>
            <a:pPr>
              <a:spcBef>
                <a:spcPts val="1400"/>
              </a:spcBef>
              <a:buFont typeface="Arial" panose="020B0604020202020204" pitchFamily="34" charset="0"/>
              <a:buChar char="•"/>
            </a:pPr>
            <a:r>
              <a:rPr lang="en-US" sz="2000">
                <a:solidFill>
                  <a:schemeClr val="tx1"/>
                </a:solidFill>
                <a:latin typeface="+mn-lt"/>
              </a:rPr>
              <a:t>Results</a:t>
            </a:r>
          </a:p>
          <a:p>
            <a:pPr>
              <a:spcBef>
                <a:spcPts val="1400"/>
              </a:spcBef>
              <a:buFont typeface="Arial" panose="020B0604020202020204" pitchFamily="34" charset="0"/>
              <a:buChar char="•"/>
            </a:pPr>
            <a:r>
              <a:rPr lang="en-US" sz="2000">
                <a:solidFill>
                  <a:schemeClr val="tx1"/>
                </a:solidFill>
                <a:latin typeface="+mn-lt"/>
              </a:rPr>
              <a:t>Conclusion</a:t>
            </a:r>
          </a:p>
          <a:p>
            <a:pPr>
              <a:spcBef>
                <a:spcPts val="1400"/>
              </a:spcBef>
              <a:buFont typeface="Arial" panose="020B0604020202020204" pitchFamily="34" charset="0"/>
              <a:buChar char="•"/>
            </a:pPr>
            <a:r>
              <a:rPr lang="en-US" sz="2000">
                <a:solidFill>
                  <a:schemeClr val="tx1"/>
                </a:solidFill>
                <a:latin typeface="+mn-lt"/>
              </a:rPr>
              <a:t>Appendix</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a:solidFill>
                  <a:prstClr val="black">
                    <a:tint val="75000"/>
                  </a:prstClr>
                </a:solidFill>
                <a:latin typeface="Calibri" panose="020F0502020204030204"/>
              </a:rPr>
              <a:pPr>
                <a:spcAft>
                  <a:spcPts val="600"/>
                </a:spcAft>
                <a:defRPr/>
              </a:pPr>
              <a:t>2</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12">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1051560" y="586822"/>
            <a:ext cx="3657600"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a:solidFill>
                  <a:schemeClr val="tx1"/>
                </a:solidFill>
                <a:latin typeface="+mj-lt"/>
                <a:ea typeface="+mj-ea"/>
                <a:cs typeface="+mj-cs"/>
              </a:rPr>
              <a:t>Success Rate vs. Orbit Type</a:t>
            </a:r>
          </a:p>
        </p:txBody>
      </p:sp>
      <p:sp>
        <p:nvSpPr>
          <p:cNvPr id="10" name="Rectangle 14">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250106" y="586822"/>
            <a:ext cx="6106742" cy="1645920"/>
          </a:xfrm>
          <a:prstGeom prst="rect">
            <a:avLst/>
          </a:prstGeom>
        </p:spPr>
        <p:txBody>
          <a:bodyPr vert="horz" lIns="91440" tIns="45720" rIns="91440" bIns="45720" rtlCol="0" anchor="ctr">
            <a:normAutofit/>
          </a:bodyPr>
          <a:lstStyle/>
          <a:p>
            <a:r>
              <a:rPr lang="en-US" sz="1800"/>
              <a:t>df1 = df.groupby(pd.Grouper(key="Orbit")).mean()</a:t>
            </a:r>
          </a:p>
          <a:p>
            <a:r>
              <a:rPr lang="en-US" sz="1800"/>
              <a:t>sns.barplot(df1, x = df1.index,  y = 'Class')</a:t>
            </a:r>
          </a:p>
          <a:p>
            <a:pPr>
              <a:spcBef>
                <a:spcPts val="1400"/>
              </a:spcBef>
            </a:pPr>
            <a:endParaRPr lang="en-US" sz="1800"/>
          </a:p>
        </p:txBody>
      </p:sp>
      <p:pic>
        <p:nvPicPr>
          <p:cNvPr id="2" name="Picture 6" descr="Chart, bar chart&#10;&#10;Description automatically generated">
            <a:extLst>
              <a:ext uri="{FF2B5EF4-FFF2-40B4-BE49-F238E27FC236}">
                <a16:creationId xmlns:a16="http://schemas.microsoft.com/office/drawing/2014/main" id="{E50EF1D8-74E5-5B23-9140-03C3CACBA4DD}"/>
              </a:ext>
            </a:extLst>
          </p:cNvPr>
          <p:cNvPicPr>
            <a:picLocks noChangeAspect="1"/>
          </p:cNvPicPr>
          <p:nvPr/>
        </p:nvPicPr>
        <p:blipFill>
          <a:blip r:embed="rId2"/>
          <a:stretch>
            <a:fillRect/>
          </a:stretch>
        </p:blipFill>
        <p:spPr>
          <a:xfrm>
            <a:off x="1021503" y="2729397"/>
            <a:ext cx="4554069" cy="3483864"/>
          </a:xfrm>
          <a:prstGeom prst="rect">
            <a:avLst/>
          </a:prstGeom>
        </p:spPr>
      </p:pic>
      <p:pic>
        <p:nvPicPr>
          <p:cNvPr id="6" name="Picture 2" descr="Space Free Stock Photo - Public Domain Pictures">
            <a:extLst>
              <a:ext uri="{FF2B5EF4-FFF2-40B4-BE49-F238E27FC236}">
                <a16:creationId xmlns:a16="http://schemas.microsoft.com/office/drawing/2014/main" id="{922BD7B2-24D4-84E4-2A45-BFBED551F2DA}"/>
              </a:ext>
            </a:extLst>
          </p:cNvPr>
          <p:cNvPicPr>
            <a:picLocks noChangeAspect="1"/>
          </p:cNvPicPr>
          <p:nvPr/>
        </p:nvPicPr>
        <p:blipFill rotWithShape="1">
          <a:blip r:embed="rId3"/>
          <a:stretch/>
        </p:blipFill>
        <p:spPr>
          <a:xfrm>
            <a:off x="6198781" y="2917962"/>
            <a:ext cx="5523082" cy="3106733"/>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6248" cy="365125"/>
          </a:xfrm>
        </p:spPr>
        <p:txBody>
          <a:bodyPr vert="horz" lIns="91440" tIns="45720" rIns="91440" bIns="45720" rtlCol="0" anchor="ctr">
            <a:normAutofit/>
          </a:bodyPr>
          <a:lstStyle/>
          <a:p>
            <a:pPr>
              <a:spcAft>
                <a:spcPts val="600"/>
              </a:spcAft>
              <a:defRPr/>
            </a:pPr>
            <a:fld id="{5075537C-CA84-1446-933C-8E9D027F9201}" type="slidenum">
              <a:rPr lang="en-US">
                <a:solidFill>
                  <a:schemeClr val="tx1">
                    <a:lumMod val="50000"/>
                    <a:lumOff val="50000"/>
                  </a:schemeClr>
                </a:solidFill>
              </a:rPr>
              <a:pPr>
                <a:spcAft>
                  <a:spcPts val="600"/>
                </a:spcAft>
                <a:defRPr/>
              </a:pPr>
              <a:t>20</a:t>
            </a:fld>
            <a:endParaRPr lang="en-US">
              <a:solidFill>
                <a:schemeClr val="tx1">
                  <a:lumMod val="50000"/>
                  <a:lumOff val="50000"/>
                </a:schemeClr>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12">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1051560" y="586822"/>
            <a:ext cx="3657600"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a:solidFill>
                  <a:schemeClr val="tx1"/>
                </a:solidFill>
                <a:latin typeface="+mj-lt"/>
                <a:ea typeface="+mj-ea"/>
                <a:cs typeface="+mj-cs"/>
              </a:rPr>
              <a:t>Flight Number vs. Orbit Type</a:t>
            </a:r>
          </a:p>
        </p:txBody>
      </p:sp>
      <p:sp>
        <p:nvSpPr>
          <p:cNvPr id="10" name="Rectangle 14">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250106" y="586822"/>
            <a:ext cx="6106742" cy="1645920"/>
          </a:xfrm>
          <a:prstGeom prst="rect">
            <a:avLst/>
          </a:prstGeom>
        </p:spPr>
        <p:txBody>
          <a:bodyPr vert="horz" lIns="91440" tIns="45720" rIns="91440" bIns="45720" rtlCol="0" anchor="ctr">
            <a:normAutofit/>
          </a:bodyPr>
          <a:lstStyle/>
          <a:p>
            <a:pPr>
              <a:spcBef>
                <a:spcPts val="1400"/>
              </a:spcBef>
            </a:pPr>
            <a:r>
              <a:rPr lang="en-US" sz="1800"/>
              <a:t>sns.scatterplot(df, x= 'FlightNumber', y= 'Orbit')</a:t>
            </a:r>
          </a:p>
          <a:p>
            <a:pPr>
              <a:spcBef>
                <a:spcPts val="1400"/>
              </a:spcBef>
            </a:pPr>
            <a:endParaRPr lang="en-US" sz="1800"/>
          </a:p>
        </p:txBody>
      </p:sp>
      <p:pic>
        <p:nvPicPr>
          <p:cNvPr id="2" name="Picture 6" descr="Chart, scatter chart&#10;&#10;Description automatically generated">
            <a:extLst>
              <a:ext uri="{FF2B5EF4-FFF2-40B4-BE49-F238E27FC236}">
                <a16:creationId xmlns:a16="http://schemas.microsoft.com/office/drawing/2014/main" id="{F82B2C2E-3413-32AD-0AAE-5E97766F88C7}"/>
              </a:ext>
            </a:extLst>
          </p:cNvPr>
          <p:cNvPicPr>
            <a:picLocks noChangeAspect="1"/>
          </p:cNvPicPr>
          <p:nvPr/>
        </p:nvPicPr>
        <p:blipFill>
          <a:blip r:embed="rId2"/>
          <a:stretch>
            <a:fillRect/>
          </a:stretch>
        </p:blipFill>
        <p:spPr>
          <a:xfrm>
            <a:off x="944575" y="2729397"/>
            <a:ext cx="4707924" cy="3483864"/>
          </a:xfrm>
          <a:prstGeom prst="rect">
            <a:avLst/>
          </a:prstGeom>
        </p:spPr>
      </p:pic>
      <p:pic>
        <p:nvPicPr>
          <p:cNvPr id="6" name="Picture 2" descr="Space Free Stock Photo - Public Domain Pictures">
            <a:extLst>
              <a:ext uri="{FF2B5EF4-FFF2-40B4-BE49-F238E27FC236}">
                <a16:creationId xmlns:a16="http://schemas.microsoft.com/office/drawing/2014/main" id="{0B8AA7E1-6BA7-7C78-7D5C-7F8D0B723D17}"/>
              </a:ext>
            </a:extLst>
          </p:cNvPr>
          <p:cNvPicPr>
            <a:picLocks noChangeAspect="1"/>
          </p:cNvPicPr>
          <p:nvPr/>
        </p:nvPicPr>
        <p:blipFill rotWithShape="1">
          <a:blip r:embed="rId3"/>
          <a:stretch/>
        </p:blipFill>
        <p:spPr>
          <a:xfrm>
            <a:off x="6198781" y="2917962"/>
            <a:ext cx="5523082" cy="3106733"/>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6248" cy="365125"/>
          </a:xfrm>
        </p:spPr>
        <p:txBody>
          <a:bodyPr vert="horz" lIns="91440" tIns="45720" rIns="91440" bIns="45720" rtlCol="0" anchor="ctr">
            <a:normAutofit/>
          </a:bodyPr>
          <a:lstStyle/>
          <a:p>
            <a:pPr>
              <a:spcAft>
                <a:spcPts val="600"/>
              </a:spcAft>
              <a:defRPr/>
            </a:pPr>
            <a:fld id="{5075537C-CA84-1446-933C-8E9D027F9201}" type="slidenum">
              <a:rPr lang="en-US">
                <a:solidFill>
                  <a:schemeClr val="tx1">
                    <a:lumMod val="50000"/>
                    <a:lumOff val="50000"/>
                  </a:schemeClr>
                </a:solidFill>
              </a:rPr>
              <a:pPr>
                <a:spcAft>
                  <a:spcPts val="600"/>
                </a:spcAft>
                <a:defRPr/>
              </a:pPr>
              <a:t>21</a:t>
            </a:fld>
            <a:endParaRPr lang="en-US">
              <a:solidFill>
                <a:schemeClr val="tx1">
                  <a:lumMod val="50000"/>
                  <a:lumOff val="50000"/>
                </a:schemeClr>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12">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1051560" y="586822"/>
            <a:ext cx="4059766"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a:solidFill>
                  <a:schemeClr val="tx1"/>
                </a:solidFill>
                <a:latin typeface="+mj-lt"/>
                <a:ea typeface="+mj-ea"/>
                <a:cs typeface="+mj-cs"/>
              </a:rPr>
              <a:t>Payload vs. Orbit Type</a:t>
            </a:r>
          </a:p>
        </p:txBody>
      </p:sp>
      <p:sp>
        <p:nvSpPr>
          <p:cNvPr id="10" name="Rectangle 14">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980356" y="586822"/>
            <a:ext cx="5376492" cy="1645920"/>
          </a:xfrm>
          <a:prstGeom prst="rect">
            <a:avLst/>
          </a:prstGeom>
        </p:spPr>
        <p:txBody>
          <a:bodyPr vert="horz" lIns="91440" tIns="45720" rIns="91440" bIns="45720" rtlCol="0" anchor="ctr">
            <a:normAutofit/>
          </a:bodyPr>
          <a:lstStyle/>
          <a:p>
            <a:pPr>
              <a:spcBef>
                <a:spcPts val="1400"/>
              </a:spcBef>
            </a:pPr>
            <a:r>
              <a:rPr lang="en-US" sz="1800"/>
              <a:t>sns.scatterplot(df, x= 'PayloadMass', y= 'Orbit')</a:t>
            </a:r>
          </a:p>
          <a:p>
            <a:pPr>
              <a:spcBef>
                <a:spcPts val="1400"/>
              </a:spcBef>
            </a:pPr>
            <a:endParaRPr lang="en-US" sz="1800"/>
          </a:p>
        </p:txBody>
      </p:sp>
      <p:pic>
        <p:nvPicPr>
          <p:cNvPr id="2" name="Picture 6" descr="Chart, scatter chart&#10;&#10;Description automatically generated">
            <a:extLst>
              <a:ext uri="{FF2B5EF4-FFF2-40B4-BE49-F238E27FC236}">
                <a16:creationId xmlns:a16="http://schemas.microsoft.com/office/drawing/2014/main" id="{CCB296AF-3710-1A14-F1DB-B21F5A30153D}"/>
              </a:ext>
            </a:extLst>
          </p:cNvPr>
          <p:cNvPicPr>
            <a:picLocks noChangeAspect="1"/>
          </p:cNvPicPr>
          <p:nvPr/>
        </p:nvPicPr>
        <p:blipFill>
          <a:blip r:embed="rId2"/>
          <a:stretch>
            <a:fillRect/>
          </a:stretch>
        </p:blipFill>
        <p:spPr>
          <a:xfrm>
            <a:off x="912329" y="2729397"/>
            <a:ext cx="4772416" cy="3483864"/>
          </a:xfrm>
          <a:prstGeom prst="rect">
            <a:avLst/>
          </a:prstGeom>
        </p:spPr>
      </p:pic>
      <p:pic>
        <p:nvPicPr>
          <p:cNvPr id="6" name="Picture 2" descr="Space Free Stock Photo - Public Domain Pictures">
            <a:extLst>
              <a:ext uri="{FF2B5EF4-FFF2-40B4-BE49-F238E27FC236}">
                <a16:creationId xmlns:a16="http://schemas.microsoft.com/office/drawing/2014/main" id="{D5C9FF68-B696-6E8D-82E7-2C03648853FD}"/>
              </a:ext>
            </a:extLst>
          </p:cNvPr>
          <p:cNvPicPr>
            <a:picLocks noChangeAspect="1"/>
          </p:cNvPicPr>
          <p:nvPr/>
        </p:nvPicPr>
        <p:blipFill rotWithShape="1">
          <a:blip r:embed="rId3"/>
          <a:stretch/>
        </p:blipFill>
        <p:spPr>
          <a:xfrm>
            <a:off x="6198781" y="2917962"/>
            <a:ext cx="5523082" cy="3106733"/>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6248" cy="365125"/>
          </a:xfrm>
        </p:spPr>
        <p:txBody>
          <a:bodyPr vert="horz" lIns="91440" tIns="45720" rIns="91440" bIns="45720" rtlCol="0" anchor="ctr">
            <a:normAutofit/>
          </a:bodyPr>
          <a:lstStyle/>
          <a:p>
            <a:pPr>
              <a:spcAft>
                <a:spcPts val="600"/>
              </a:spcAft>
              <a:defRPr/>
            </a:pPr>
            <a:fld id="{5075537C-CA84-1446-933C-8E9D027F9201}" type="slidenum">
              <a:rPr lang="en-US">
                <a:solidFill>
                  <a:schemeClr val="tx1">
                    <a:lumMod val="50000"/>
                    <a:lumOff val="50000"/>
                  </a:schemeClr>
                </a:solidFill>
              </a:rPr>
              <a:pPr>
                <a:spcAft>
                  <a:spcPts val="600"/>
                </a:spcAft>
                <a:defRPr/>
              </a:pPr>
              <a:t>22</a:t>
            </a:fld>
            <a:endParaRPr lang="en-US">
              <a:solidFill>
                <a:schemeClr val="tx1">
                  <a:lumMod val="50000"/>
                  <a:lumOff val="50000"/>
                </a:schemeClr>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12">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1051560" y="586822"/>
            <a:ext cx="3657600"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a:solidFill>
                  <a:schemeClr val="tx1"/>
                </a:solidFill>
                <a:latin typeface="+mj-lt"/>
                <a:ea typeface="+mj-ea"/>
                <a:cs typeface="+mj-cs"/>
              </a:rPr>
              <a:t>Launch Success Yearly Trend</a:t>
            </a:r>
          </a:p>
        </p:txBody>
      </p:sp>
      <p:sp>
        <p:nvSpPr>
          <p:cNvPr id="10" name="Rectangle 14">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250106" y="586822"/>
            <a:ext cx="6106742" cy="1645920"/>
          </a:xfrm>
          <a:prstGeom prst="rect">
            <a:avLst/>
          </a:prstGeom>
        </p:spPr>
        <p:txBody>
          <a:bodyPr vert="horz" lIns="91440" tIns="45720" rIns="91440" bIns="45720" rtlCol="0" anchor="ctr">
            <a:normAutofit/>
          </a:bodyPr>
          <a:lstStyle/>
          <a:p>
            <a:r>
              <a:rPr lang="en-US" sz="1800"/>
              <a:t>df2 = df.groupby(pd.Grouper(key="year")).mean()</a:t>
            </a:r>
          </a:p>
          <a:p>
            <a:r>
              <a:rPr lang="en-US" sz="1800"/>
              <a:t>sns.lineplot(df2, x = df2.index,  y = 'Class')</a:t>
            </a:r>
          </a:p>
          <a:p>
            <a:pPr>
              <a:spcBef>
                <a:spcPts val="1400"/>
              </a:spcBef>
            </a:pPr>
            <a:endParaRPr lang="en-US" sz="1800"/>
          </a:p>
        </p:txBody>
      </p:sp>
      <p:pic>
        <p:nvPicPr>
          <p:cNvPr id="2" name="Picture 6" descr="Chart, line chart&#10;&#10;Description automatically generated">
            <a:extLst>
              <a:ext uri="{FF2B5EF4-FFF2-40B4-BE49-F238E27FC236}">
                <a16:creationId xmlns:a16="http://schemas.microsoft.com/office/drawing/2014/main" id="{91A56B4F-2B43-C372-CF9A-5671F5E8B3CF}"/>
              </a:ext>
            </a:extLst>
          </p:cNvPr>
          <p:cNvPicPr>
            <a:picLocks noChangeAspect="1"/>
          </p:cNvPicPr>
          <p:nvPr/>
        </p:nvPicPr>
        <p:blipFill>
          <a:blip r:embed="rId2"/>
          <a:stretch>
            <a:fillRect/>
          </a:stretch>
        </p:blipFill>
        <p:spPr>
          <a:xfrm>
            <a:off x="1021503" y="2729397"/>
            <a:ext cx="4554069" cy="3483864"/>
          </a:xfrm>
          <a:prstGeom prst="rect">
            <a:avLst/>
          </a:prstGeom>
        </p:spPr>
      </p:pic>
      <p:pic>
        <p:nvPicPr>
          <p:cNvPr id="6" name="Picture 2" descr="Space Free Stock Photo - Public Domain Pictures">
            <a:extLst>
              <a:ext uri="{FF2B5EF4-FFF2-40B4-BE49-F238E27FC236}">
                <a16:creationId xmlns:a16="http://schemas.microsoft.com/office/drawing/2014/main" id="{08DEFCD8-EAE5-63CE-B50C-FD1124D5C2E3}"/>
              </a:ext>
            </a:extLst>
          </p:cNvPr>
          <p:cNvPicPr>
            <a:picLocks noChangeAspect="1"/>
          </p:cNvPicPr>
          <p:nvPr/>
        </p:nvPicPr>
        <p:blipFill rotWithShape="1">
          <a:blip r:embed="rId3"/>
          <a:stretch/>
        </p:blipFill>
        <p:spPr>
          <a:xfrm>
            <a:off x="6198781" y="2917962"/>
            <a:ext cx="5523082" cy="3106733"/>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6248" cy="365125"/>
          </a:xfrm>
        </p:spPr>
        <p:txBody>
          <a:bodyPr vert="horz" lIns="91440" tIns="45720" rIns="91440" bIns="45720" rtlCol="0" anchor="ctr">
            <a:normAutofit/>
          </a:bodyPr>
          <a:lstStyle/>
          <a:p>
            <a:pPr>
              <a:spcAft>
                <a:spcPts val="600"/>
              </a:spcAft>
              <a:defRPr/>
            </a:pPr>
            <a:fld id="{5075537C-CA84-1446-933C-8E9D027F9201}" type="slidenum">
              <a:rPr lang="en-US">
                <a:solidFill>
                  <a:schemeClr val="tx1">
                    <a:lumMod val="50000"/>
                    <a:lumOff val="50000"/>
                  </a:schemeClr>
                </a:solidFill>
              </a:rPr>
              <a:pPr>
                <a:spcAft>
                  <a:spcPts val="600"/>
                </a:spcAft>
                <a:defRPr/>
              </a:pPr>
              <a:t>23</a:t>
            </a:fld>
            <a:endParaRPr lang="en-US">
              <a:solidFill>
                <a:schemeClr val="tx1">
                  <a:lumMod val="50000"/>
                  <a:lumOff val="50000"/>
                </a:schemeClr>
              </a:solidFill>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1051560" y="586822"/>
            <a:ext cx="3657600"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a:solidFill>
                  <a:schemeClr val="tx1"/>
                </a:solidFill>
                <a:latin typeface="+mj-lt"/>
                <a:ea typeface="+mj-ea"/>
                <a:cs typeface="+mj-cs"/>
              </a:rPr>
              <a:t>All Launch Site Names</a:t>
            </a:r>
          </a:p>
        </p:txBody>
      </p:sp>
      <p:sp>
        <p:nvSpPr>
          <p:cNvPr id="16" name="Rectangle 15">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50106" y="586822"/>
            <a:ext cx="6106742" cy="1645920"/>
          </a:xfrm>
          <a:prstGeom prst="rect">
            <a:avLst/>
          </a:prstGeom>
        </p:spPr>
        <p:txBody>
          <a:bodyPr vert="horz" lIns="91440" tIns="45720" rIns="91440" bIns="45720" rtlCol="0" anchor="ctr">
            <a:normAutofit/>
          </a:bodyPr>
          <a:lstStyle/>
          <a:p>
            <a:r>
              <a:rPr lang="en-US" sz="1500"/>
              <a:t>Q= """</a:t>
            </a:r>
          </a:p>
          <a:p>
            <a:r>
              <a:rPr lang="en-US" sz="1500"/>
              <a:t>SELECT DISTINCT(Launch_Site) FROM SPACEXTBL</a:t>
            </a:r>
          </a:p>
          <a:p>
            <a:r>
              <a:rPr lang="en-US" sz="1500"/>
              <a:t>"""</a:t>
            </a:r>
          </a:p>
          <a:p>
            <a:r>
              <a:rPr lang="en-US" sz="1500"/>
              <a:t>cur.execute(Q)</a:t>
            </a:r>
          </a:p>
          <a:p>
            <a:r>
              <a:rPr lang="en-US" sz="1500"/>
              <a:t>pd.read_sql_query(Q,conn) </a:t>
            </a:r>
          </a:p>
          <a:p>
            <a:pPr>
              <a:spcBef>
                <a:spcPts val="1400"/>
              </a:spcBef>
            </a:pPr>
            <a:endParaRPr lang="en-US" sz="1500"/>
          </a:p>
        </p:txBody>
      </p:sp>
      <p:pic>
        <p:nvPicPr>
          <p:cNvPr id="6" name="Picture 2" descr="Space Free Stock Photo - Public Domain Pictures">
            <a:extLst>
              <a:ext uri="{FF2B5EF4-FFF2-40B4-BE49-F238E27FC236}">
                <a16:creationId xmlns:a16="http://schemas.microsoft.com/office/drawing/2014/main" id="{5E3E2BBD-30E7-6D40-A13E-ECA6DEAB14F6}"/>
              </a:ext>
            </a:extLst>
          </p:cNvPr>
          <p:cNvPicPr>
            <a:picLocks noChangeAspect="1"/>
          </p:cNvPicPr>
          <p:nvPr/>
        </p:nvPicPr>
        <p:blipFill rotWithShape="1">
          <a:blip r:embed="rId2"/>
          <a:stretch/>
        </p:blipFill>
        <p:spPr>
          <a:xfrm>
            <a:off x="557783" y="2929655"/>
            <a:ext cx="5481509" cy="308334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6248" cy="365125"/>
          </a:xfrm>
        </p:spPr>
        <p:txBody>
          <a:bodyPr vert="horz" lIns="91440" tIns="45720" rIns="91440" bIns="45720" rtlCol="0" anchor="ctr">
            <a:normAutofit/>
          </a:bodyPr>
          <a:lstStyle/>
          <a:p>
            <a:pPr>
              <a:spcAft>
                <a:spcPts val="600"/>
              </a:spcAft>
              <a:defRPr/>
            </a:pPr>
            <a:fld id="{5075537C-CA84-1446-933C-8E9D027F9201}" type="slidenum">
              <a:rPr lang="en-US">
                <a:solidFill>
                  <a:schemeClr val="tx1">
                    <a:lumMod val="50000"/>
                    <a:lumOff val="50000"/>
                  </a:schemeClr>
                </a:solidFill>
              </a:rPr>
              <a:pPr>
                <a:spcAft>
                  <a:spcPts val="600"/>
                </a:spcAft>
                <a:defRPr/>
              </a:pPr>
              <a:t>24</a:t>
            </a:fld>
            <a:endParaRPr lang="en-US">
              <a:solidFill>
                <a:schemeClr val="tx1">
                  <a:lumMod val="50000"/>
                  <a:lumOff val="50000"/>
                </a:schemeClr>
              </a:solidFill>
            </a:endParaRPr>
          </a:p>
        </p:txBody>
      </p:sp>
      <p:graphicFrame>
        <p:nvGraphicFramePr>
          <p:cNvPr id="7" name="Table 6">
            <a:extLst>
              <a:ext uri="{FF2B5EF4-FFF2-40B4-BE49-F238E27FC236}">
                <a16:creationId xmlns:a16="http://schemas.microsoft.com/office/drawing/2014/main" id="{4214AA37-6F30-BF94-54BA-1EB79ACCF430}"/>
              </a:ext>
            </a:extLst>
          </p:cNvPr>
          <p:cNvGraphicFramePr>
            <a:graphicFrameLocks noGrp="1"/>
          </p:cNvGraphicFramePr>
          <p:nvPr/>
        </p:nvGraphicFramePr>
        <p:xfrm>
          <a:off x="6198781" y="2842380"/>
          <a:ext cx="5523083" cy="3257900"/>
        </p:xfrm>
        <a:graphic>
          <a:graphicData uri="http://schemas.openxmlformats.org/drawingml/2006/table">
            <a:tbl>
              <a:tblPr firstRow="1" bandRow="1">
                <a:solidFill>
                  <a:schemeClr val="bg1"/>
                </a:solidFill>
                <a:tableStyleId>{5C22544A-7EE6-4342-B048-85BDC9FD1C3A}</a:tableStyleId>
              </a:tblPr>
              <a:tblGrid>
                <a:gridCol w="1455000">
                  <a:extLst>
                    <a:ext uri="{9D8B030D-6E8A-4147-A177-3AD203B41FA5}">
                      <a16:colId xmlns:a16="http://schemas.microsoft.com/office/drawing/2014/main" val="3074483304"/>
                    </a:ext>
                  </a:extLst>
                </a:gridCol>
                <a:gridCol w="4068083">
                  <a:extLst>
                    <a:ext uri="{9D8B030D-6E8A-4147-A177-3AD203B41FA5}">
                      <a16:colId xmlns:a16="http://schemas.microsoft.com/office/drawing/2014/main" val="1683346189"/>
                    </a:ext>
                  </a:extLst>
                </a:gridCol>
              </a:tblGrid>
              <a:tr h="651580">
                <a:tc>
                  <a:txBody>
                    <a:bodyPr/>
                    <a:lstStyle/>
                    <a:p>
                      <a:pPr algn="r" fontAlgn="ctr"/>
                      <a:endParaRPr lang="en-US" sz="2100" b="0" cap="none" spc="0">
                        <a:solidFill>
                          <a:schemeClr val="bg1"/>
                        </a:solidFill>
                        <a:effectLst/>
                      </a:endParaRPr>
                    </a:p>
                  </a:txBody>
                  <a:tcPr marL="178955" marR="114715" marT="137658" marB="137658"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a:txBody>
                    <a:bodyPr/>
                    <a:lstStyle/>
                    <a:p>
                      <a:pPr algn="r" fontAlgn="ctr"/>
                      <a:r>
                        <a:rPr lang="en-US" sz="2100" b="0" cap="none" spc="0">
                          <a:solidFill>
                            <a:schemeClr val="bg1"/>
                          </a:solidFill>
                          <a:effectLst/>
                        </a:rPr>
                        <a:t>Launch_Site</a:t>
                      </a:r>
                    </a:p>
                  </a:txBody>
                  <a:tcPr marL="178955" marR="114715" marT="137658" marB="137658" anchor="ctr">
                    <a:lnL w="12700" cmpd="sng">
                      <a:noFill/>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789277984"/>
                  </a:ext>
                </a:extLst>
              </a:tr>
              <a:tr h="651580">
                <a:tc>
                  <a:txBody>
                    <a:bodyPr/>
                    <a:lstStyle/>
                    <a:p>
                      <a:pPr algn="r" fontAlgn="ctr"/>
                      <a:r>
                        <a:rPr lang="en-US" sz="2100" cap="none" spc="0">
                          <a:solidFill>
                            <a:schemeClr val="tx1"/>
                          </a:solidFill>
                          <a:effectLst/>
                        </a:rPr>
                        <a:t>0</a:t>
                      </a:r>
                      <a:endParaRPr lang="en-US" sz="2100" b="0" cap="none" spc="0">
                        <a:solidFill>
                          <a:schemeClr val="tx1"/>
                        </a:solidFill>
                        <a:effectLst/>
                      </a:endParaRPr>
                    </a:p>
                  </a:txBody>
                  <a:tcPr marL="178955" marR="114715" marT="137658" marB="137658" anchor="ctr">
                    <a:lnL w="19050" cap="flat" cmpd="sng" algn="ctr">
                      <a:solidFill>
                        <a:schemeClr val="tx1"/>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r>
                        <a:rPr lang="en-US" sz="2100" cap="none" spc="0">
                          <a:solidFill>
                            <a:schemeClr val="tx1"/>
                          </a:solidFill>
                          <a:effectLst/>
                        </a:rPr>
                        <a:t>CCAFS LC-40</a:t>
                      </a:r>
                    </a:p>
                  </a:txBody>
                  <a:tcPr marL="178955" marR="114715" marT="137658" marB="137658" anchor="ctr">
                    <a:lnL w="6350" cap="flat" cmpd="sng" algn="ctr">
                      <a:solidFill>
                        <a:schemeClr val="tx1">
                          <a:lumMod val="50000"/>
                          <a:lumOff val="50000"/>
                        </a:schemeClr>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797668620"/>
                  </a:ext>
                </a:extLst>
              </a:tr>
              <a:tr h="651580">
                <a:tc>
                  <a:txBody>
                    <a:bodyPr/>
                    <a:lstStyle/>
                    <a:p>
                      <a:pPr algn="r" fontAlgn="ctr"/>
                      <a:r>
                        <a:rPr lang="en-US" sz="2100" cap="none" spc="0">
                          <a:solidFill>
                            <a:schemeClr val="tx1"/>
                          </a:solidFill>
                          <a:effectLst/>
                        </a:rPr>
                        <a:t>1</a:t>
                      </a:r>
                      <a:endParaRPr lang="en-US" sz="2100" b="0" cap="none" spc="0">
                        <a:solidFill>
                          <a:schemeClr val="tx1"/>
                        </a:solidFill>
                        <a:effectLst/>
                      </a:endParaRPr>
                    </a:p>
                  </a:txBody>
                  <a:tcPr marL="178955" marR="114715" marT="137658" marB="137658"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2100" cap="none" spc="0">
                          <a:solidFill>
                            <a:schemeClr val="tx1"/>
                          </a:solidFill>
                          <a:effectLst/>
                        </a:rPr>
                        <a:t>VAFB SLC-4E</a:t>
                      </a:r>
                    </a:p>
                  </a:txBody>
                  <a:tcPr marL="178955" marR="114715" marT="137658" marB="137658" anchor="ctr">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2266706650"/>
                  </a:ext>
                </a:extLst>
              </a:tr>
              <a:tr h="651580">
                <a:tc>
                  <a:txBody>
                    <a:bodyPr/>
                    <a:lstStyle/>
                    <a:p>
                      <a:pPr algn="r" fontAlgn="ctr"/>
                      <a:r>
                        <a:rPr lang="en-US" sz="2100" cap="none" spc="0">
                          <a:solidFill>
                            <a:schemeClr val="tx1"/>
                          </a:solidFill>
                          <a:effectLst/>
                        </a:rPr>
                        <a:t>2</a:t>
                      </a:r>
                      <a:endParaRPr lang="en-US" sz="2100" b="0" cap="none" spc="0">
                        <a:solidFill>
                          <a:schemeClr val="tx1"/>
                        </a:solidFill>
                        <a:effectLst/>
                      </a:endParaRPr>
                    </a:p>
                  </a:txBody>
                  <a:tcPr marL="178955" marR="114715" marT="137658" marB="137658" anchor="ctr">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US" sz="2100" cap="none" spc="0">
                          <a:solidFill>
                            <a:schemeClr val="tx1"/>
                          </a:solidFill>
                          <a:effectLst/>
                        </a:rPr>
                        <a:t>KSC LC-39A</a:t>
                      </a:r>
                    </a:p>
                  </a:txBody>
                  <a:tcPr marL="178955" marR="114715" marT="137658" marB="137658" anchor="ctr">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664124751"/>
                  </a:ext>
                </a:extLst>
              </a:tr>
              <a:tr h="651580">
                <a:tc>
                  <a:txBody>
                    <a:bodyPr/>
                    <a:lstStyle/>
                    <a:p>
                      <a:pPr algn="r" fontAlgn="ctr"/>
                      <a:r>
                        <a:rPr lang="en-US" sz="2100" cap="none" spc="0">
                          <a:solidFill>
                            <a:schemeClr val="tx1"/>
                          </a:solidFill>
                          <a:effectLst/>
                        </a:rPr>
                        <a:t>3</a:t>
                      </a:r>
                      <a:endParaRPr lang="en-US" sz="2100" b="0" cap="none" spc="0">
                        <a:solidFill>
                          <a:schemeClr val="tx1"/>
                        </a:solidFill>
                        <a:effectLst/>
                      </a:endParaRPr>
                    </a:p>
                  </a:txBody>
                  <a:tcPr marL="178955" marR="114715" marT="137658" marB="137658"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2100" cap="none" spc="0">
                          <a:solidFill>
                            <a:schemeClr val="tx1"/>
                          </a:solidFill>
                          <a:effectLst/>
                        </a:rPr>
                        <a:t>CCAFS SLC-40</a:t>
                      </a:r>
                    </a:p>
                  </a:txBody>
                  <a:tcPr marL="178955" marR="114715" marT="137658" marB="137658" anchor="ctr">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2403478943"/>
                  </a:ext>
                </a:extLst>
              </a:tr>
            </a:tbl>
          </a:graphicData>
        </a:graphic>
      </p:graphicFrame>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1051560" y="586822"/>
            <a:ext cx="3657600"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a:solidFill>
                  <a:schemeClr val="tx1"/>
                </a:solidFill>
                <a:latin typeface="+mj-lt"/>
                <a:ea typeface="+mj-ea"/>
                <a:cs typeface="+mj-cs"/>
              </a:rPr>
              <a:t>Launch Site Names Begin with 'CCA'</a:t>
            </a:r>
          </a:p>
        </p:txBody>
      </p:sp>
      <p:sp>
        <p:nvSpPr>
          <p:cNvPr id="18" name="Rectangle 17">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50106" y="586822"/>
            <a:ext cx="6106742" cy="1645920"/>
          </a:xfrm>
          <a:prstGeom prst="rect">
            <a:avLst/>
          </a:prstGeom>
        </p:spPr>
        <p:txBody>
          <a:bodyPr vert="horz" lIns="91440" tIns="45720" rIns="91440" bIns="45720" rtlCol="0" anchor="ctr">
            <a:normAutofit/>
          </a:bodyPr>
          <a:lstStyle/>
          <a:p>
            <a:r>
              <a:rPr lang="en-US" sz="700"/>
              <a:t>Q= """</a:t>
            </a:r>
          </a:p>
          <a:p>
            <a:r>
              <a:rPr lang="en-US" sz="700"/>
              <a:t>SELECT * FROM SPACEXTBL</a:t>
            </a:r>
          </a:p>
          <a:p>
            <a:r>
              <a:rPr lang="en-US" sz="700"/>
              <a:t>WHERE Launch_Site   LIKE 'CCA%'</a:t>
            </a:r>
          </a:p>
          <a:p>
            <a:r>
              <a:rPr lang="en-US" sz="700"/>
              <a:t>LIMIT 5</a:t>
            </a:r>
          </a:p>
          <a:p>
            <a:r>
              <a:rPr lang="en-US" sz="700"/>
              <a:t>"""</a:t>
            </a:r>
          </a:p>
          <a:p>
            <a:r>
              <a:rPr lang="en-US" sz="700"/>
              <a:t>cur.execute(Q)</a:t>
            </a:r>
          </a:p>
          <a:p>
            <a:r>
              <a:rPr lang="en-US" sz="700"/>
              <a:t>pd.read_sql_query(Q,conn)  </a:t>
            </a:r>
          </a:p>
          <a:p>
            <a:pPr>
              <a:spcBef>
                <a:spcPts val="1400"/>
              </a:spcBef>
            </a:pPr>
            <a:endParaRPr lang="en-US" sz="700"/>
          </a:p>
        </p:txBody>
      </p:sp>
      <p:pic>
        <p:nvPicPr>
          <p:cNvPr id="6" name="Picture 2" descr="Space Free Stock Photo - Public Domain Pictures">
            <a:extLst>
              <a:ext uri="{FF2B5EF4-FFF2-40B4-BE49-F238E27FC236}">
                <a16:creationId xmlns:a16="http://schemas.microsoft.com/office/drawing/2014/main" id="{420BF058-70CB-DB51-D134-8C959C424B5F}"/>
              </a:ext>
            </a:extLst>
          </p:cNvPr>
          <p:cNvPicPr>
            <a:picLocks noChangeAspect="1"/>
          </p:cNvPicPr>
          <p:nvPr/>
        </p:nvPicPr>
        <p:blipFill rotWithShape="1">
          <a:blip r:embed="rId2"/>
          <a:stretch/>
        </p:blipFill>
        <p:spPr>
          <a:xfrm>
            <a:off x="557783" y="2929655"/>
            <a:ext cx="5481509" cy="308334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6248" cy="365125"/>
          </a:xfrm>
        </p:spPr>
        <p:txBody>
          <a:bodyPr vert="horz" lIns="91440" tIns="45720" rIns="91440" bIns="45720" rtlCol="0" anchor="ctr">
            <a:normAutofit/>
          </a:bodyPr>
          <a:lstStyle/>
          <a:p>
            <a:pPr>
              <a:spcAft>
                <a:spcPts val="600"/>
              </a:spcAft>
              <a:defRPr/>
            </a:pPr>
            <a:fld id="{5075537C-CA84-1446-933C-8E9D027F9201}" type="slidenum">
              <a:rPr lang="en-US">
                <a:solidFill>
                  <a:schemeClr val="tx1">
                    <a:lumMod val="50000"/>
                    <a:lumOff val="50000"/>
                  </a:schemeClr>
                </a:solidFill>
              </a:rPr>
              <a:pPr>
                <a:spcAft>
                  <a:spcPts val="600"/>
                </a:spcAft>
                <a:defRPr/>
              </a:pPr>
              <a:t>25</a:t>
            </a:fld>
            <a:endParaRPr lang="en-US">
              <a:solidFill>
                <a:schemeClr val="tx1">
                  <a:lumMod val="50000"/>
                  <a:lumOff val="50000"/>
                </a:schemeClr>
              </a:solidFill>
            </a:endParaRPr>
          </a:p>
        </p:txBody>
      </p:sp>
      <p:graphicFrame>
        <p:nvGraphicFramePr>
          <p:cNvPr id="9" name="Table 8">
            <a:extLst>
              <a:ext uri="{FF2B5EF4-FFF2-40B4-BE49-F238E27FC236}">
                <a16:creationId xmlns:a16="http://schemas.microsoft.com/office/drawing/2014/main" id="{B8366FDC-B325-84F5-E7FF-2ABAEDAD9264}"/>
              </a:ext>
            </a:extLst>
          </p:cNvPr>
          <p:cNvGraphicFramePr>
            <a:graphicFrameLocks noGrp="1"/>
          </p:cNvGraphicFramePr>
          <p:nvPr>
            <p:extLst>
              <p:ext uri="{D42A27DB-BD31-4B8C-83A1-F6EECF244321}">
                <p14:modId xmlns:p14="http://schemas.microsoft.com/office/powerpoint/2010/main" val="3596230779"/>
              </p:ext>
            </p:extLst>
          </p:nvPr>
        </p:nvGraphicFramePr>
        <p:xfrm>
          <a:off x="6198781" y="3724230"/>
          <a:ext cx="5523088" cy="1501116"/>
        </p:xfrm>
        <a:graphic>
          <a:graphicData uri="http://schemas.openxmlformats.org/drawingml/2006/table">
            <a:tbl>
              <a:tblPr firstRow="1" bandRow="1">
                <a:noFill/>
                <a:tableStyleId>{5C22544A-7EE6-4342-B048-85BDC9FD1C3A}</a:tableStyleId>
              </a:tblPr>
              <a:tblGrid>
                <a:gridCol w="292362">
                  <a:extLst>
                    <a:ext uri="{9D8B030D-6E8A-4147-A177-3AD203B41FA5}">
                      <a16:colId xmlns:a16="http://schemas.microsoft.com/office/drawing/2014/main" val="2882474149"/>
                    </a:ext>
                  </a:extLst>
                </a:gridCol>
                <a:gridCol w="330923">
                  <a:extLst>
                    <a:ext uri="{9D8B030D-6E8A-4147-A177-3AD203B41FA5}">
                      <a16:colId xmlns:a16="http://schemas.microsoft.com/office/drawing/2014/main" val="2081877165"/>
                    </a:ext>
                  </a:extLst>
                </a:gridCol>
                <a:gridCol w="615175">
                  <a:extLst>
                    <a:ext uri="{9D8B030D-6E8A-4147-A177-3AD203B41FA5}">
                      <a16:colId xmlns:a16="http://schemas.microsoft.com/office/drawing/2014/main" val="746442936"/>
                    </a:ext>
                  </a:extLst>
                </a:gridCol>
                <a:gridCol w="556445">
                  <a:extLst>
                    <a:ext uri="{9D8B030D-6E8A-4147-A177-3AD203B41FA5}">
                      <a16:colId xmlns:a16="http://schemas.microsoft.com/office/drawing/2014/main" val="1015848203"/>
                    </a:ext>
                  </a:extLst>
                </a:gridCol>
                <a:gridCol w="408629">
                  <a:extLst>
                    <a:ext uri="{9D8B030D-6E8A-4147-A177-3AD203B41FA5}">
                      <a16:colId xmlns:a16="http://schemas.microsoft.com/office/drawing/2014/main" val="1408367055"/>
                    </a:ext>
                  </a:extLst>
                </a:gridCol>
                <a:gridCol w="947312">
                  <a:extLst>
                    <a:ext uri="{9D8B030D-6E8A-4147-A177-3AD203B41FA5}">
                      <a16:colId xmlns:a16="http://schemas.microsoft.com/office/drawing/2014/main" val="3910052710"/>
                    </a:ext>
                  </a:extLst>
                </a:gridCol>
                <a:gridCol w="306968">
                  <a:extLst>
                    <a:ext uri="{9D8B030D-6E8A-4147-A177-3AD203B41FA5}">
                      <a16:colId xmlns:a16="http://schemas.microsoft.com/office/drawing/2014/main" val="1680519896"/>
                    </a:ext>
                  </a:extLst>
                </a:gridCol>
                <a:gridCol w="417673">
                  <a:extLst>
                    <a:ext uri="{9D8B030D-6E8A-4147-A177-3AD203B41FA5}">
                      <a16:colId xmlns:a16="http://schemas.microsoft.com/office/drawing/2014/main" val="600317184"/>
                    </a:ext>
                  </a:extLst>
                </a:gridCol>
                <a:gridCol w="665584">
                  <a:extLst>
                    <a:ext uri="{9D8B030D-6E8A-4147-A177-3AD203B41FA5}">
                      <a16:colId xmlns:a16="http://schemas.microsoft.com/office/drawing/2014/main" val="2978302263"/>
                    </a:ext>
                  </a:extLst>
                </a:gridCol>
                <a:gridCol w="482829">
                  <a:extLst>
                    <a:ext uri="{9D8B030D-6E8A-4147-A177-3AD203B41FA5}">
                      <a16:colId xmlns:a16="http://schemas.microsoft.com/office/drawing/2014/main" val="698904580"/>
                    </a:ext>
                  </a:extLst>
                </a:gridCol>
                <a:gridCol w="499188">
                  <a:extLst>
                    <a:ext uri="{9D8B030D-6E8A-4147-A177-3AD203B41FA5}">
                      <a16:colId xmlns:a16="http://schemas.microsoft.com/office/drawing/2014/main" val="2477240817"/>
                    </a:ext>
                  </a:extLst>
                </a:gridCol>
              </a:tblGrid>
              <a:tr h="249033">
                <a:tc>
                  <a:txBody>
                    <a:bodyPr/>
                    <a:lstStyle/>
                    <a:p>
                      <a:pPr algn="r" fontAlgn="ctr"/>
                      <a:br>
                        <a:rPr lang="en-US" sz="600" b="1">
                          <a:solidFill>
                            <a:schemeClr val="tx1">
                              <a:lumMod val="75000"/>
                              <a:lumOff val="25000"/>
                            </a:schemeClr>
                          </a:solidFill>
                          <a:effectLst/>
                        </a:rPr>
                      </a:br>
                      <a:r>
                        <a:rPr lang="en-US" sz="600" b="1">
                          <a:solidFill>
                            <a:schemeClr val="tx1">
                              <a:lumMod val="75000"/>
                              <a:lumOff val="25000"/>
                            </a:schemeClr>
                          </a:solidFill>
                          <a:effectLst/>
                        </a:rPr>
                        <a:t>Date</a:t>
                      </a:r>
                    </a:p>
                  </a:txBody>
                  <a:tcPr marL="67306" marR="28044" marT="33653" marB="33653" anchor="ctr">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lgn="r" fontAlgn="ctr"/>
                      <a:r>
                        <a:rPr lang="en-US" sz="600" b="1">
                          <a:solidFill>
                            <a:schemeClr val="tx1">
                              <a:lumMod val="75000"/>
                              <a:lumOff val="25000"/>
                            </a:schemeClr>
                          </a:solidFill>
                          <a:effectLst/>
                        </a:rPr>
                        <a:t>Time (UTC)</a:t>
                      </a:r>
                    </a:p>
                  </a:txBody>
                  <a:tcPr marL="67306" marR="28044" marT="33653" marB="33653" anchor="ctr">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lgn="r" fontAlgn="ctr"/>
                      <a:r>
                        <a:rPr lang="en-US" sz="600" b="1">
                          <a:solidFill>
                            <a:schemeClr val="tx1">
                              <a:lumMod val="75000"/>
                              <a:lumOff val="25000"/>
                            </a:schemeClr>
                          </a:solidFill>
                          <a:effectLst/>
                        </a:rPr>
                        <a:t>Booster_Version</a:t>
                      </a:r>
                    </a:p>
                  </a:txBody>
                  <a:tcPr marL="67306" marR="28044" marT="33653" marB="33653" anchor="ctr">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lgn="r" fontAlgn="ctr"/>
                      <a:r>
                        <a:rPr lang="en-US" sz="600" b="1">
                          <a:solidFill>
                            <a:schemeClr val="tx1">
                              <a:lumMod val="75000"/>
                              <a:lumOff val="25000"/>
                            </a:schemeClr>
                          </a:solidFill>
                          <a:effectLst/>
                        </a:rPr>
                        <a:t>Launch_Site</a:t>
                      </a:r>
                    </a:p>
                  </a:txBody>
                  <a:tcPr marL="67306" marR="28044" marT="33653" marB="33653" anchor="ctr">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lgn="r" fontAlgn="ctr"/>
                      <a:r>
                        <a:rPr lang="en-US" sz="600" b="1">
                          <a:solidFill>
                            <a:schemeClr val="tx1">
                              <a:lumMod val="75000"/>
                              <a:lumOff val="25000"/>
                            </a:schemeClr>
                          </a:solidFill>
                          <a:effectLst/>
                        </a:rPr>
                        <a:t>Payload</a:t>
                      </a:r>
                    </a:p>
                  </a:txBody>
                  <a:tcPr marL="67306" marR="28044" marT="33653" marB="33653" anchor="ctr">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lgn="r" fontAlgn="ctr"/>
                      <a:r>
                        <a:rPr lang="en-US" sz="600" b="1">
                          <a:solidFill>
                            <a:schemeClr val="tx1">
                              <a:lumMod val="75000"/>
                              <a:lumOff val="25000"/>
                            </a:schemeClr>
                          </a:solidFill>
                          <a:effectLst/>
                        </a:rPr>
                        <a:t>PAYLOAD_MASS__KG_</a:t>
                      </a:r>
                    </a:p>
                  </a:txBody>
                  <a:tcPr marL="67306" marR="28044" marT="33653" marB="33653" anchor="ctr">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lgn="r" fontAlgn="ctr"/>
                      <a:r>
                        <a:rPr lang="en-US" sz="600" b="1">
                          <a:solidFill>
                            <a:schemeClr val="tx1">
                              <a:lumMod val="75000"/>
                              <a:lumOff val="25000"/>
                            </a:schemeClr>
                          </a:solidFill>
                          <a:effectLst/>
                        </a:rPr>
                        <a:t>Orbit</a:t>
                      </a:r>
                    </a:p>
                  </a:txBody>
                  <a:tcPr marL="67306" marR="28044" marT="33653" marB="33653" anchor="ctr">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lgn="r" fontAlgn="ctr"/>
                      <a:r>
                        <a:rPr lang="en-US" sz="600" b="1">
                          <a:solidFill>
                            <a:schemeClr val="tx1">
                              <a:lumMod val="75000"/>
                              <a:lumOff val="25000"/>
                            </a:schemeClr>
                          </a:solidFill>
                          <a:effectLst/>
                        </a:rPr>
                        <a:t>Customer</a:t>
                      </a:r>
                    </a:p>
                  </a:txBody>
                  <a:tcPr marL="67306" marR="28044" marT="33653" marB="33653" anchor="ctr">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lgn="r" fontAlgn="ctr"/>
                      <a:r>
                        <a:rPr lang="en-US" sz="600" b="1">
                          <a:solidFill>
                            <a:schemeClr val="tx1">
                              <a:lumMod val="75000"/>
                              <a:lumOff val="25000"/>
                            </a:schemeClr>
                          </a:solidFill>
                          <a:effectLst/>
                        </a:rPr>
                        <a:t>Mission_Outcome</a:t>
                      </a:r>
                    </a:p>
                  </a:txBody>
                  <a:tcPr marL="67306" marR="28044" marT="33653" marB="33653" anchor="ctr">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lgn="r" fontAlgn="ctr"/>
                      <a:r>
                        <a:rPr lang="en-US" sz="600" b="1">
                          <a:solidFill>
                            <a:schemeClr val="tx1">
                              <a:lumMod val="75000"/>
                              <a:lumOff val="25000"/>
                            </a:schemeClr>
                          </a:solidFill>
                          <a:effectLst/>
                        </a:rPr>
                        <a:t>Landing _Outcome</a:t>
                      </a:r>
                    </a:p>
                  </a:txBody>
                  <a:tcPr marL="67306" marR="28044" marT="33653" marB="33653" anchor="ctr">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endParaRPr lang="en-US" sz="600" b="1">
                        <a:solidFill>
                          <a:schemeClr val="tx1">
                            <a:lumMod val="75000"/>
                            <a:lumOff val="25000"/>
                          </a:schemeClr>
                        </a:solidFill>
                      </a:endParaRPr>
                    </a:p>
                  </a:txBody>
                  <a:tcPr marL="67306" marR="33653" marT="33653" marB="33653">
                    <a:lnL w="12700" cmpd="sng">
                      <a:noFill/>
                      <a:prstDash val="solid"/>
                    </a:lnL>
                    <a:lnR w="12700" cmpd="sng">
                      <a:noFill/>
                      <a:prstDash val="solid"/>
                    </a:lnR>
                    <a:lnT w="12700" cmpd="sng">
                      <a:noFill/>
                      <a:prstDash val="solid"/>
                    </a:lnT>
                    <a:lnB w="9525" cap="flat" cmpd="sng" algn="ctr">
                      <a:solidFill>
                        <a:srgbClr val="D8DCDC"/>
                      </a:solidFill>
                      <a:prstDash val="solid"/>
                    </a:lnB>
                    <a:noFill/>
                  </a:tcPr>
                </a:tc>
                <a:extLst>
                  <a:ext uri="{0D108BD9-81ED-4DB2-BD59-A6C34878D82A}">
                    <a16:rowId xmlns:a16="http://schemas.microsoft.com/office/drawing/2014/main" val="770856562"/>
                  </a:ext>
                </a:extLst>
              </a:tr>
              <a:tr h="249033">
                <a:tc>
                  <a:txBody>
                    <a:bodyPr/>
                    <a:lstStyle/>
                    <a:p>
                      <a:pPr algn="r" fontAlgn="ctr"/>
                      <a:r>
                        <a:rPr lang="en-US" sz="600">
                          <a:solidFill>
                            <a:schemeClr val="tx1">
                              <a:lumMod val="75000"/>
                              <a:lumOff val="25000"/>
                            </a:schemeClr>
                          </a:solidFill>
                          <a:effectLst/>
                        </a:rPr>
                        <a:t>0</a:t>
                      </a:r>
                      <a:endParaRPr lang="en-US" sz="600" b="0">
                        <a:solidFill>
                          <a:schemeClr val="tx1">
                            <a:lumMod val="75000"/>
                            <a:lumOff val="25000"/>
                          </a:schemeClr>
                        </a:solidFill>
                        <a:effectLst/>
                      </a:endParaRPr>
                    </a:p>
                  </a:txBody>
                  <a:tcPr marL="67306" marR="28044" marT="33653" marB="33653"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600">
                          <a:solidFill>
                            <a:schemeClr val="tx1">
                              <a:lumMod val="75000"/>
                              <a:lumOff val="25000"/>
                            </a:schemeClr>
                          </a:solidFill>
                          <a:effectLst/>
                        </a:rPr>
                        <a:t>04-06-2010</a:t>
                      </a:r>
                    </a:p>
                  </a:txBody>
                  <a:tcPr marL="67306" marR="28044" marT="33653" marB="33653"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600">
                          <a:solidFill>
                            <a:schemeClr val="tx1">
                              <a:lumMod val="75000"/>
                              <a:lumOff val="25000"/>
                            </a:schemeClr>
                          </a:solidFill>
                          <a:effectLst/>
                        </a:rPr>
                        <a:t>18:45:00</a:t>
                      </a:r>
                    </a:p>
                  </a:txBody>
                  <a:tcPr marL="67306" marR="28044" marT="33653" marB="33653"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600">
                          <a:solidFill>
                            <a:schemeClr val="tx1">
                              <a:lumMod val="75000"/>
                              <a:lumOff val="25000"/>
                            </a:schemeClr>
                          </a:solidFill>
                          <a:effectLst/>
                        </a:rPr>
                        <a:t>F9 v1.0 B0003</a:t>
                      </a:r>
                    </a:p>
                  </a:txBody>
                  <a:tcPr marL="67306" marR="28044" marT="33653" marB="33653"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600">
                          <a:solidFill>
                            <a:schemeClr val="tx1">
                              <a:lumMod val="75000"/>
                              <a:lumOff val="25000"/>
                            </a:schemeClr>
                          </a:solidFill>
                          <a:effectLst/>
                        </a:rPr>
                        <a:t>CCAFS LC-40</a:t>
                      </a:r>
                    </a:p>
                  </a:txBody>
                  <a:tcPr marL="67306" marR="28044" marT="33653" marB="33653"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600">
                          <a:solidFill>
                            <a:schemeClr val="tx1">
                              <a:lumMod val="75000"/>
                              <a:lumOff val="25000"/>
                            </a:schemeClr>
                          </a:solidFill>
                          <a:effectLst/>
                        </a:rPr>
                        <a:t>Dragon Spacecraft Qualification Unit</a:t>
                      </a:r>
                    </a:p>
                  </a:txBody>
                  <a:tcPr marL="67306" marR="28044" marT="33653" marB="33653"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600">
                          <a:solidFill>
                            <a:schemeClr val="tx1">
                              <a:lumMod val="75000"/>
                              <a:lumOff val="25000"/>
                            </a:schemeClr>
                          </a:solidFill>
                          <a:effectLst/>
                        </a:rPr>
                        <a:t>0</a:t>
                      </a:r>
                    </a:p>
                  </a:txBody>
                  <a:tcPr marL="67306" marR="28044" marT="33653" marB="33653"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600">
                          <a:solidFill>
                            <a:schemeClr val="tx1">
                              <a:lumMod val="75000"/>
                              <a:lumOff val="25000"/>
                            </a:schemeClr>
                          </a:solidFill>
                          <a:effectLst/>
                        </a:rPr>
                        <a:t>LEO</a:t>
                      </a:r>
                    </a:p>
                  </a:txBody>
                  <a:tcPr marL="67306" marR="28044" marT="33653" marB="33653"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600">
                          <a:solidFill>
                            <a:schemeClr val="tx1">
                              <a:lumMod val="75000"/>
                              <a:lumOff val="25000"/>
                            </a:schemeClr>
                          </a:solidFill>
                          <a:effectLst/>
                        </a:rPr>
                        <a:t>SpaceX</a:t>
                      </a:r>
                    </a:p>
                  </a:txBody>
                  <a:tcPr marL="67306" marR="28044" marT="33653" marB="33653"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600">
                          <a:solidFill>
                            <a:schemeClr val="tx1">
                              <a:lumMod val="75000"/>
                              <a:lumOff val="25000"/>
                            </a:schemeClr>
                          </a:solidFill>
                          <a:effectLst/>
                        </a:rPr>
                        <a:t>Success</a:t>
                      </a:r>
                    </a:p>
                  </a:txBody>
                  <a:tcPr marL="67306" marR="28044" marT="33653" marB="33653"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600">
                          <a:solidFill>
                            <a:schemeClr val="tx1">
                              <a:lumMod val="75000"/>
                              <a:lumOff val="25000"/>
                            </a:schemeClr>
                          </a:solidFill>
                          <a:effectLst/>
                        </a:rPr>
                        <a:t>Failure (parachute)</a:t>
                      </a:r>
                    </a:p>
                  </a:txBody>
                  <a:tcPr marL="67306" marR="28044" marT="33653" marB="33653"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2311395760"/>
                  </a:ext>
                </a:extLst>
              </a:tr>
              <a:tr h="249033">
                <a:tc>
                  <a:txBody>
                    <a:bodyPr/>
                    <a:lstStyle/>
                    <a:p>
                      <a:pPr algn="r" fontAlgn="ctr"/>
                      <a:r>
                        <a:rPr lang="en-US" sz="600">
                          <a:solidFill>
                            <a:schemeClr val="tx1">
                              <a:lumMod val="75000"/>
                              <a:lumOff val="25000"/>
                            </a:schemeClr>
                          </a:solidFill>
                          <a:effectLst/>
                        </a:rPr>
                        <a:t>1</a:t>
                      </a:r>
                      <a:endParaRPr lang="en-US" sz="600" b="0">
                        <a:solidFill>
                          <a:schemeClr val="tx1">
                            <a:lumMod val="75000"/>
                            <a:lumOff val="25000"/>
                          </a:schemeClr>
                        </a:solidFill>
                        <a:effectLst/>
                      </a:endParaRPr>
                    </a:p>
                  </a:txBody>
                  <a:tcPr marL="67306" marR="28044" marT="33653" marB="33653"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US" sz="600">
                          <a:solidFill>
                            <a:schemeClr val="tx1">
                              <a:lumMod val="75000"/>
                              <a:lumOff val="25000"/>
                            </a:schemeClr>
                          </a:solidFill>
                          <a:effectLst/>
                        </a:rPr>
                        <a:t>08-12-2010</a:t>
                      </a:r>
                    </a:p>
                  </a:txBody>
                  <a:tcPr marL="67306" marR="28044" marT="33653" marB="33653"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US" sz="600">
                          <a:solidFill>
                            <a:schemeClr val="tx1">
                              <a:lumMod val="75000"/>
                              <a:lumOff val="25000"/>
                            </a:schemeClr>
                          </a:solidFill>
                          <a:effectLst/>
                        </a:rPr>
                        <a:t>15:43:00</a:t>
                      </a:r>
                    </a:p>
                  </a:txBody>
                  <a:tcPr marL="67306" marR="28044" marT="33653" marB="33653"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US" sz="600">
                          <a:solidFill>
                            <a:schemeClr val="tx1">
                              <a:lumMod val="75000"/>
                              <a:lumOff val="25000"/>
                            </a:schemeClr>
                          </a:solidFill>
                          <a:effectLst/>
                        </a:rPr>
                        <a:t>F9 v1.0 B0004</a:t>
                      </a:r>
                    </a:p>
                  </a:txBody>
                  <a:tcPr marL="67306" marR="28044" marT="33653" marB="33653"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US" sz="600">
                          <a:solidFill>
                            <a:schemeClr val="tx1">
                              <a:lumMod val="75000"/>
                              <a:lumOff val="25000"/>
                            </a:schemeClr>
                          </a:solidFill>
                          <a:effectLst/>
                        </a:rPr>
                        <a:t>CCAFS LC-40</a:t>
                      </a:r>
                    </a:p>
                  </a:txBody>
                  <a:tcPr marL="67306" marR="28044" marT="33653" marB="33653"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US" sz="600">
                          <a:solidFill>
                            <a:schemeClr val="tx1">
                              <a:lumMod val="75000"/>
                              <a:lumOff val="25000"/>
                            </a:schemeClr>
                          </a:solidFill>
                          <a:effectLst/>
                        </a:rPr>
                        <a:t>Dragon demo flight C1, two CubeSats, barrel of...</a:t>
                      </a:r>
                    </a:p>
                  </a:txBody>
                  <a:tcPr marL="67306" marR="28044" marT="33653" marB="33653"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US" sz="600">
                          <a:solidFill>
                            <a:schemeClr val="tx1">
                              <a:lumMod val="75000"/>
                              <a:lumOff val="25000"/>
                            </a:schemeClr>
                          </a:solidFill>
                          <a:effectLst/>
                        </a:rPr>
                        <a:t>0</a:t>
                      </a:r>
                    </a:p>
                  </a:txBody>
                  <a:tcPr marL="67306" marR="28044" marT="33653" marB="33653"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US" sz="600">
                          <a:solidFill>
                            <a:schemeClr val="tx1">
                              <a:lumMod val="75000"/>
                              <a:lumOff val="25000"/>
                            </a:schemeClr>
                          </a:solidFill>
                          <a:effectLst/>
                        </a:rPr>
                        <a:t>LEO (ISS)</a:t>
                      </a:r>
                    </a:p>
                  </a:txBody>
                  <a:tcPr marL="67306" marR="28044" marT="33653" marB="33653"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US" sz="600">
                          <a:solidFill>
                            <a:schemeClr val="tx1">
                              <a:lumMod val="75000"/>
                              <a:lumOff val="25000"/>
                            </a:schemeClr>
                          </a:solidFill>
                          <a:effectLst/>
                        </a:rPr>
                        <a:t>NASA (COTS) NRO</a:t>
                      </a:r>
                    </a:p>
                  </a:txBody>
                  <a:tcPr marL="67306" marR="28044" marT="33653" marB="33653"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US" sz="600">
                          <a:solidFill>
                            <a:schemeClr val="tx1">
                              <a:lumMod val="75000"/>
                              <a:lumOff val="25000"/>
                            </a:schemeClr>
                          </a:solidFill>
                          <a:effectLst/>
                        </a:rPr>
                        <a:t>Success</a:t>
                      </a:r>
                    </a:p>
                  </a:txBody>
                  <a:tcPr marL="67306" marR="28044" marT="33653" marB="33653"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US" sz="600">
                          <a:solidFill>
                            <a:schemeClr val="tx1">
                              <a:lumMod val="75000"/>
                              <a:lumOff val="25000"/>
                            </a:schemeClr>
                          </a:solidFill>
                          <a:effectLst/>
                        </a:rPr>
                        <a:t>Failure (parachute)</a:t>
                      </a:r>
                    </a:p>
                  </a:txBody>
                  <a:tcPr marL="67306" marR="28044" marT="33653" marB="33653"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3981593379"/>
                  </a:ext>
                </a:extLst>
              </a:tr>
              <a:tr h="249033">
                <a:tc>
                  <a:txBody>
                    <a:bodyPr/>
                    <a:lstStyle/>
                    <a:p>
                      <a:pPr algn="r" fontAlgn="ctr"/>
                      <a:r>
                        <a:rPr lang="en-US" sz="600">
                          <a:solidFill>
                            <a:schemeClr val="tx1">
                              <a:lumMod val="75000"/>
                              <a:lumOff val="25000"/>
                            </a:schemeClr>
                          </a:solidFill>
                          <a:effectLst/>
                        </a:rPr>
                        <a:t>2</a:t>
                      </a:r>
                      <a:endParaRPr lang="en-US" sz="600" b="0">
                        <a:solidFill>
                          <a:schemeClr val="tx1">
                            <a:lumMod val="75000"/>
                            <a:lumOff val="25000"/>
                          </a:schemeClr>
                        </a:solidFill>
                        <a:effectLst/>
                      </a:endParaRPr>
                    </a:p>
                  </a:txBody>
                  <a:tcPr marL="67306" marR="28044" marT="33653" marB="33653"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600">
                          <a:solidFill>
                            <a:schemeClr val="tx1">
                              <a:lumMod val="75000"/>
                              <a:lumOff val="25000"/>
                            </a:schemeClr>
                          </a:solidFill>
                          <a:effectLst/>
                        </a:rPr>
                        <a:t>22-05-2012</a:t>
                      </a:r>
                    </a:p>
                  </a:txBody>
                  <a:tcPr marL="67306" marR="28044" marT="33653" marB="33653"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600">
                          <a:solidFill>
                            <a:schemeClr val="tx1">
                              <a:lumMod val="75000"/>
                              <a:lumOff val="25000"/>
                            </a:schemeClr>
                          </a:solidFill>
                          <a:effectLst/>
                        </a:rPr>
                        <a:t>07:44:00</a:t>
                      </a:r>
                    </a:p>
                  </a:txBody>
                  <a:tcPr marL="67306" marR="28044" marT="33653" marB="33653"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600">
                          <a:solidFill>
                            <a:schemeClr val="tx1">
                              <a:lumMod val="75000"/>
                              <a:lumOff val="25000"/>
                            </a:schemeClr>
                          </a:solidFill>
                          <a:effectLst/>
                        </a:rPr>
                        <a:t>F9 v1.0 B0005</a:t>
                      </a:r>
                    </a:p>
                  </a:txBody>
                  <a:tcPr marL="67306" marR="28044" marT="33653" marB="33653"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600">
                          <a:solidFill>
                            <a:schemeClr val="tx1">
                              <a:lumMod val="75000"/>
                              <a:lumOff val="25000"/>
                            </a:schemeClr>
                          </a:solidFill>
                          <a:effectLst/>
                        </a:rPr>
                        <a:t>CCAFS LC-40</a:t>
                      </a:r>
                    </a:p>
                  </a:txBody>
                  <a:tcPr marL="67306" marR="28044" marT="33653" marB="33653"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600">
                          <a:solidFill>
                            <a:schemeClr val="tx1">
                              <a:lumMod val="75000"/>
                              <a:lumOff val="25000"/>
                            </a:schemeClr>
                          </a:solidFill>
                          <a:effectLst/>
                        </a:rPr>
                        <a:t>Dragon demo flight C2</a:t>
                      </a:r>
                    </a:p>
                  </a:txBody>
                  <a:tcPr marL="67306" marR="28044" marT="33653" marB="33653"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600">
                          <a:solidFill>
                            <a:schemeClr val="tx1">
                              <a:lumMod val="75000"/>
                              <a:lumOff val="25000"/>
                            </a:schemeClr>
                          </a:solidFill>
                          <a:effectLst/>
                        </a:rPr>
                        <a:t>525</a:t>
                      </a:r>
                    </a:p>
                  </a:txBody>
                  <a:tcPr marL="67306" marR="28044" marT="33653" marB="33653"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600">
                          <a:solidFill>
                            <a:schemeClr val="tx1">
                              <a:lumMod val="75000"/>
                              <a:lumOff val="25000"/>
                            </a:schemeClr>
                          </a:solidFill>
                          <a:effectLst/>
                        </a:rPr>
                        <a:t>LEO (ISS)</a:t>
                      </a:r>
                    </a:p>
                  </a:txBody>
                  <a:tcPr marL="67306" marR="28044" marT="33653" marB="33653"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600">
                          <a:solidFill>
                            <a:schemeClr val="tx1">
                              <a:lumMod val="75000"/>
                              <a:lumOff val="25000"/>
                            </a:schemeClr>
                          </a:solidFill>
                          <a:effectLst/>
                        </a:rPr>
                        <a:t>NASA (COTS)</a:t>
                      </a:r>
                    </a:p>
                  </a:txBody>
                  <a:tcPr marL="67306" marR="28044" marT="33653" marB="33653"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600">
                          <a:solidFill>
                            <a:schemeClr val="tx1">
                              <a:lumMod val="75000"/>
                              <a:lumOff val="25000"/>
                            </a:schemeClr>
                          </a:solidFill>
                          <a:effectLst/>
                        </a:rPr>
                        <a:t>Success</a:t>
                      </a:r>
                    </a:p>
                  </a:txBody>
                  <a:tcPr marL="67306" marR="28044" marT="33653" marB="33653"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600">
                          <a:solidFill>
                            <a:schemeClr val="tx1">
                              <a:lumMod val="75000"/>
                              <a:lumOff val="25000"/>
                            </a:schemeClr>
                          </a:solidFill>
                          <a:effectLst/>
                        </a:rPr>
                        <a:t>No attempt</a:t>
                      </a:r>
                    </a:p>
                  </a:txBody>
                  <a:tcPr marL="67306" marR="28044" marT="33653" marB="33653"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3657387869"/>
                  </a:ext>
                </a:extLst>
              </a:tr>
              <a:tr h="249033">
                <a:tc>
                  <a:txBody>
                    <a:bodyPr/>
                    <a:lstStyle/>
                    <a:p>
                      <a:pPr algn="r" fontAlgn="ctr"/>
                      <a:r>
                        <a:rPr lang="en-US" sz="600">
                          <a:solidFill>
                            <a:schemeClr val="tx1">
                              <a:lumMod val="75000"/>
                              <a:lumOff val="25000"/>
                            </a:schemeClr>
                          </a:solidFill>
                          <a:effectLst/>
                        </a:rPr>
                        <a:t>3</a:t>
                      </a:r>
                      <a:endParaRPr lang="en-US" sz="600" b="0">
                        <a:solidFill>
                          <a:schemeClr val="tx1">
                            <a:lumMod val="75000"/>
                            <a:lumOff val="25000"/>
                          </a:schemeClr>
                        </a:solidFill>
                        <a:effectLst/>
                      </a:endParaRPr>
                    </a:p>
                  </a:txBody>
                  <a:tcPr marL="67306" marR="28044" marT="33653" marB="33653"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US" sz="600">
                          <a:solidFill>
                            <a:schemeClr val="tx1">
                              <a:lumMod val="75000"/>
                              <a:lumOff val="25000"/>
                            </a:schemeClr>
                          </a:solidFill>
                          <a:effectLst/>
                        </a:rPr>
                        <a:t>08-10-2012</a:t>
                      </a:r>
                    </a:p>
                  </a:txBody>
                  <a:tcPr marL="67306" marR="28044" marT="33653" marB="33653"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US" sz="600">
                          <a:solidFill>
                            <a:schemeClr val="tx1">
                              <a:lumMod val="75000"/>
                              <a:lumOff val="25000"/>
                            </a:schemeClr>
                          </a:solidFill>
                          <a:effectLst/>
                        </a:rPr>
                        <a:t>00:35:00</a:t>
                      </a:r>
                    </a:p>
                  </a:txBody>
                  <a:tcPr marL="67306" marR="28044" marT="33653" marB="33653"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US" sz="600">
                          <a:solidFill>
                            <a:schemeClr val="tx1">
                              <a:lumMod val="75000"/>
                              <a:lumOff val="25000"/>
                            </a:schemeClr>
                          </a:solidFill>
                          <a:effectLst/>
                        </a:rPr>
                        <a:t>F9 v1.0 B0006</a:t>
                      </a:r>
                    </a:p>
                  </a:txBody>
                  <a:tcPr marL="67306" marR="28044" marT="33653" marB="33653"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US" sz="600">
                          <a:solidFill>
                            <a:schemeClr val="tx1">
                              <a:lumMod val="75000"/>
                              <a:lumOff val="25000"/>
                            </a:schemeClr>
                          </a:solidFill>
                          <a:effectLst/>
                        </a:rPr>
                        <a:t>CCAFS LC-40</a:t>
                      </a:r>
                    </a:p>
                  </a:txBody>
                  <a:tcPr marL="67306" marR="28044" marT="33653" marB="33653"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US" sz="600">
                          <a:solidFill>
                            <a:schemeClr val="tx1">
                              <a:lumMod val="75000"/>
                              <a:lumOff val="25000"/>
                            </a:schemeClr>
                          </a:solidFill>
                          <a:effectLst/>
                        </a:rPr>
                        <a:t>SpaceX CRS-1</a:t>
                      </a:r>
                    </a:p>
                  </a:txBody>
                  <a:tcPr marL="67306" marR="28044" marT="33653" marB="33653"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US" sz="600">
                          <a:solidFill>
                            <a:schemeClr val="tx1">
                              <a:lumMod val="75000"/>
                              <a:lumOff val="25000"/>
                            </a:schemeClr>
                          </a:solidFill>
                          <a:effectLst/>
                        </a:rPr>
                        <a:t>500</a:t>
                      </a:r>
                    </a:p>
                  </a:txBody>
                  <a:tcPr marL="67306" marR="28044" marT="33653" marB="33653"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US" sz="600">
                          <a:solidFill>
                            <a:schemeClr val="tx1">
                              <a:lumMod val="75000"/>
                              <a:lumOff val="25000"/>
                            </a:schemeClr>
                          </a:solidFill>
                          <a:effectLst/>
                        </a:rPr>
                        <a:t>LEO (ISS)</a:t>
                      </a:r>
                    </a:p>
                  </a:txBody>
                  <a:tcPr marL="67306" marR="28044" marT="33653" marB="33653"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US" sz="600">
                          <a:solidFill>
                            <a:schemeClr val="tx1">
                              <a:lumMod val="75000"/>
                              <a:lumOff val="25000"/>
                            </a:schemeClr>
                          </a:solidFill>
                          <a:effectLst/>
                        </a:rPr>
                        <a:t>NASA (CRS)</a:t>
                      </a:r>
                    </a:p>
                  </a:txBody>
                  <a:tcPr marL="67306" marR="28044" marT="33653" marB="33653"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US" sz="600">
                          <a:solidFill>
                            <a:schemeClr val="tx1">
                              <a:lumMod val="75000"/>
                              <a:lumOff val="25000"/>
                            </a:schemeClr>
                          </a:solidFill>
                          <a:effectLst/>
                        </a:rPr>
                        <a:t>Success</a:t>
                      </a:r>
                    </a:p>
                  </a:txBody>
                  <a:tcPr marL="67306" marR="28044" marT="33653" marB="33653"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US" sz="600">
                          <a:solidFill>
                            <a:schemeClr val="tx1">
                              <a:lumMod val="75000"/>
                              <a:lumOff val="25000"/>
                            </a:schemeClr>
                          </a:solidFill>
                          <a:effectLst/>
                        </a:rPr>
                        <a:t>No attempt</a:t>
                      </a:r>
                    </a:p>
                  </a:txBody>
                  <a:tcPr marL="67306" marR="28044" marT="33653" marB="33653"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310507525"/>
                  </a:ext>
                </a:extLst>
              </a:tr>
              <a:tr h="249033">
                <a:tc>
                  <a:txBody>
                    <a:bodyPr/>
                    <a:lstStyle/>
                    <a:p>
                      <a:pPr algn="r" fontAlgn="ctr"/>
                      <a:r>
                        <a:rPr lang="en-US" sz="600">
                          <a:solidFill>
                            <a:schemeClr val="tx1">
                              <a:lumMod val="75000"/>
                              <a:lumOff val="25000"/>
                            </a:schemeClr>
                          </a:solidFill>
                          <a:effectLst/>
                        </a:rPr>
                        <a:t>4</a:t>
                      </a:r>
                      <a:endParaRPr lang="en-US" sz="600" b="0">
                        <a:solidFill>
                          <a:schemeClr val="tx1">
                            <a:lumMod val="75000"/>
                            <a:lumOff val="25000"/>
                          </a:schemeClr>
                        </a:solidFill>
                        <a:effectLst/>
                      </a:endParaRPr>
                    </a:p>
                  </a:txBody>
                  <a:tcPr marL="67306" marR="28044" marT="33653" marB="33653"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600">
                          <a:solidFill>
                            <a:schemeClr val="tx1">
                              <a:lumMod val="75000"/>
                              <a:lumOff val="25000"/>
                            </a:schemeClr>
                          </a:solidFill>
                          <a:effectLst/>
                        </a:rPr>
                        <a:t>01-03-2013</a:t>
                      </a:r>
                    </a:p>
                  </a:txBody>
                  <a:tcPr marL="67306" marR="28044" marT="33653" marB="33653"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600">
                          <a:solidFill>
                            <a:schemeClr val="tx1">
                              <a:lumMod val="75000"/>
                              <a:lumOff val="25000"/>
                            </a:schemeClr>
                          </a:solidFill>
                          <a:effectLst/>
                        </a:rPr>
                        <a:t>15:10:00</a:t>
                      </a:r>
                    </a:p>
                  </a:txBody>
                  <a:tcPr marL="67306" marR="28044" marT="33653" marB="33653"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600">
                          <a:solidFill>
                            <a:schemeClr val="tx1">
                              <a:lumMod val="75000"/>
                              <a:lumOff val="25000"/>
                            </a:schemeClr>
                          </a:solidFill>
                          <a:effectLst/>
                        </a:rPr>
                        <a:t>F9 v1.0 B0007</a:t>
                      </a:r>
                    </a:p>
                  </a:txBody>
                  <a:tcPr marL="67306" marR="28044" marT="33653" marB="33653"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600">
                          <a:solidFill>
                            <a:schemeClr val="tx1">
                              <a:lumMod val="75000"/>
                              <a:lumOff val="25000"/>
                            </a:schemeClr>
                          </a:solidFill>
                          <a:effectLst/>
                        </a:rPr>
                        <a:t>CCAFS LC-40</a:t>
                      </a:r>
                    </a:p>
                  </a:txBody>
                  <a:tcPr marL="67306" marR="28044" marT="33653" marB="33653"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600">
                          <a:solidFill>
                            <a:schemeClr val="tx1">
                              <a:lumMod val="75000"/>
                              <a:lumOff val="25000"/>
                            </a:schemeClr>
                          </a:solidFill>
                          <a:effectLst/>
                        </a:rPr>
                        <a:t>SpaceX CRS-2</a:t>
                      </a:r>
                    </a:p>
                  </a:txBody>
                  <a:tcPr marL="67306" marR="28044" marT="33653" marB="33653"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600">
                          <a:solidFill>
                            <a:schemeClr val="tx1">
                              <a:lumMod val="75000"/>
                              <a:lumOff val="25000"/>
                            </a:schemeClr>
                          </a:solidFill>
                          <a:effectLst/>
                        </a:rPr>
                        <a:t>677</a:t>
                      </a:r>
                    </a:p>
                  </a:txBody>
                  <a:tcPr marL="67306" marR="28044" marT="33653" marB="33653"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600">
                          <a:solidFill>
                            <a:schemeClr val="tx1">
                              <a:lumMod val="75000"/>
                              <a:lumOff val="25000"/>
                            </a:schemeClr>
                          </a:solidFill>
                          <a:effectLst/>
                        </a:rPr>
                        <a:t>LEO (ISS)</a:t>
                      </a:r>
                    </a:p>
                  </a:txBody>
                  <a:tcPr marL="67306" marR="28044" marT="33653" marB="33653"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600">
                          <a:solidFill>
                            <a:schemeClr val="tx1">
                              <a:lumMod val="75000"/>
                              <a:lumOff val="25000"/>
                            </a:schemeClr>
                          </a:solidFill>
                          <a:effectLst/>
                        </a:rPr>
                        <a:t>NASA (CRS)</a:t>
                      </a:r>
                    </a:p>
                  </a:txBody>
                  <a:tcPr marL="67306" marR="28044" marT="33653" marB="33653"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600">
                          <a:solidFill>
                            <a:schemeClr val="tx1">
                              <a:lumMod val="75000"/>
                              <a:lumOff val="25000"/>
                            </a:schemeClr>
                          </a:solidFill>
                          <a:effectLst/>
                        </a:rPr>
                        <a:t>Success</a:t>
                      </a:r>
                    </a:p>
                  </a:txBody>
                  <a:tcPr marL="67306" marR="28044" marT="33653" marB="33653"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600">
                          <a:solidFill>
                            <a:schemeClr val="tx1">
                              <a:lumMod val="75000"/>
                              <a:lumOff val="25000"/>
                            </a:schemeClr>
                          </a:solidFill>
                          <a:effectLst/>
                        </a:rPr>
                        <a:t>No attempt</a:t>
                      </a:r>
                    </a:p>
                  </a:txBody>
                  <a:tcPr marL="67306" marR="28044" marT="33653" marB="33653"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3479033483"/>
                  </a:ext>
                </a:extLst>
              </a:tr>
            </a:tbl>
          </a:graphicData>
        </a:graphic>
      </p:graphicFrame>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1051560" y="586822"/>
            <a:ext cx="3657600"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a:solidFill>
                  <a:schemeClr val="tx1"/>
                </a:solidFill>
                <a:latin typeface="+mj-lt"/>
                <a:ea typeface="+mj-ea"/>
                <a:cs typeface="+mj-cs"/>
              </a:rPr>
              <a:t>Total Payload Mass</a:t>
            </a:r>
          </a:p>
        </p:txBody>
      </p:sp>
      <p:sp>
        <p:nvSpPr>
          <p:cNvPr id="19" name="Rectangle 18">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1" name="Rectangle 20">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50106" y="586822"/>
            <a:ext cx="6106742" cy="1645920"/>
          </a:xfrm>
          <a:prstGeom prst="rect">
            <a:avLst/>
          </a:prstGeom>
        </p:spPr>
        <p:txBody>
          <a:bodyPr vert="horz" lIns="91440" tIns="45720" rIns="91440" bIns="45720" rtlCol="0" anchor="ctr">
            <a:normAutofit/>
          </a:bodyPr>
          <a:lstStyle/>
          <a:p>
            <a:r>
              <a:rPr lang="en-US" sz="1100"/>
              <a:t>Q= """</a:t>
            </a:r>
          </a:p>
          <a:p>
            <a:r>
              <a:rPr lang="en-US" sz="1100"/>
              <a:t>SELECT SUM(PAYLOAD_MASS__KG_) FROM SPACEXTBL</a:t>
            </a:r>
          </a:p>
          <a:p>
            <a:r>
              <a:rPr lang="en-US" sz="1100"/>
              <a:t>WHERE Customer  = 'NASA (COTS)'</a:t>
            </a:r>
          </a:p>
          <a:p>
            <a:r>
              <a:rPr lang="en-US" sz="1100"/>
              <a:t>"""</a:t>
            </a:r>
          </a:p>
          <a:p>
            <a:r>
              <a:rPr lang="en-US" sz="1100"/>
              <a:t>cur.execute(Q)</a:t>
            </a:r>
          </a:p>
          <a:p>
            <a:r>
              <a:rPr lang="en-US" sz="1100"/>
              <a:t>pd.read_sql_query(Q,conn) </a:t>
            </a:r>
          </a:p>
          <a:p>
            <a:pPr>
              <a:spcBef>
                <a:spcPts val="1400"/>
              </a:spcBef>
            </a:pPr>
            <a:endParaRPr lang="en-US" sz="1100"/>
          </a:p>
        </p:txBody>
      </p:sp>
      <p:pic>
        <p:nvPicPr>
          <p:cNvPr id="6" name="Picture 2" descr="Space Free Stock Photo - Public Domain Pictures">
            <a:extLst>
              <a:ext uri="{FF2B5EF4-FFF2-40B4-BE49-F238E27FC236}">
                <a16:creationId xmlns:a16="http://schemas.microsoft.com/office/drawing/2014/main" id="{BFD0F1B8-B319-A43E-33CD-4BA14388CECC}"/>
              </a:ext>
            </a:extLst>
          </p:cNvPr>
          <p:cNvPicPr>
            <a:picLocks noChangeAspect="1"/>
          </p:cNvPicPr>
          <p:nvPr/>
        </p:nvPicPr>
        <p:blipFill rotWithShape="1">
          <a:blip r:embed="rId2"/>
          <a:stretch/>
        </p:blipFill>
        <p:spPr>
          <a:xfrm>
            <a:off x="557783" y="2929655"/>
            <a:ext cx="5481509" cy="308334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a:solidFill>
                  <a:schemeClr val="tx1">
                    <a:lumMod val="50000"/>
                    <a:lumOff val="50000"/>
                  </a:schemeClr>
                </a:solidFill>
              </a:rPr>
              <a:pPr>
                <a:spcAft>
                  <a:spcPts val="600"/>
                </a:spcAft>
                <a:defRPr/>
              </a:pPr>
              <a:t>26</a:t>
            </a:fld>
            <a:endParaRPr lang="en-US">
              <a:solidFill>
                <a:schemeClr val="tx1">
                  <a:lumMod val="50000"/>
                  <a:lumOff val="50000"/>
                </a:schemeClr>
              </a:solidFill>
            </a:endParaRPr>
          </a:p>
        </p:txBody>
      </p:sp>
      <p:graphicFrame>
        <p:nvGraphicFramePr>
          <p:cNvPr id="8" name="Table 7">
            <a:extLst>
              <a:ext uri="{FF2B5EF4-FFF2-40B4-BE49-F238E27FC236}">
                <a16:creationId xmlns:a16="http://schemas.microsoft.com/office/drawing/2014/main" id="{AEBD6FE7-A7BD-89CC-04B4-52A8273634AC}"/>
              </a:ext>
            </a:extLst>
          </p:cNvPr>
          <p:cNvGraphicFramePr>
            <a:graphicFrameLocks noGrp="1"/>
          </p:cNvGraphicFramePr>
          <p:nvPr/>
        </p:nvGraphicFramePr>
        <p:xfrm>
          <a:off x="6198781" y="3735738"/>
          <a:ext cx="5523083" cy="1471184"/>
        </p:xfrm>
        <a:graphic>
          <a:graphicData uri="http://schemas.openxmlformats.org/drawingml/2006/table">
            <a:tbl>
              <a:tblPr firstRow="1" bandRow="1">
                <a:tableStyleId>{8799B23B-EC83-4686-B30A-512413B5E67A}</a:tableStyleId>
              </a:tblPr>
              <a:tblGrid>
                <a:gridCol w="675700">
                  <a:extLst>
                    <a:ext uri="{9D8B030D-6E8A-4147-A177-3AD203B41FA5}">
                      <a16:colId xmlns:a16="http://schemas.microsoft.com/office/drawing/2014/main" val="3899067952"/>
                    </a:ext>
                  </a:extLst>
                </a:gridCol>
                <a:gridCol w="4847383">
                  <a:extLst>
                    <a:ext uri="{9D8B030D-6E8A-4147-A177-3AD203B41FA5}">
                      <a16:colId xmlns:a16="http://schemas.microsoft.com/office/drawing/2014/main" val="929309019"/>
                    </a:ext>
                  </a:extLst>
                </a:gridCol>
              </a:tblGrid>
              <a:tr h="735510">
                <a:tc>
                  <a:txBody>
                    <a:bodyPr/>
                    <a:lstStyle/>
                    <a:p>
                      <a:pPr algn="r" fontAlgn="ctr"/>
                      <a:endParaRPr lang="en-US" sz="2300" b="1" cap="all" spc="60">
                        <a:solidFill>
                          <a:schemeClr val="tx1"/>
                        </a:solidFill>
                        <a:effectLst/>
                      </a:endParaRPr>
                    </a:p>
                  </a:txBody>
                  <a:tcPr marL="143250" marR="143250" marT="171900" marB="171900" anchor="b"/>
                </a:tc>
                <a:tc>
                  <a:txBody>
                    <a:bodyPr/>
                    <a:lstStyle/>
                    <a:p>
                      <a:pPr algn="r" fontAlgn="ctr"/>
                      <a:r>
                        <a:rPr lang="en-US" sz="2300" b="1" cap="all" spc="60">
                          <a:solidFill>
                            <a:schemeClr val="tx1"/>
                          </a:solidFill>
                          <a:effectLst/>
                        </a:rPr>
                        <a:t>SUM(PAYLOAD_MASS__KG_)</a:t>
                      </a:r>
                    </a:p>
                  </a:txBody>
                  <a:tcPr marL="143250" marR="143250" marT="171900" marB="171900" anchor="b"/>
                </a:tc>
                <a:extLst>
                  <a:ext uri="{0D108BD9-81ED-4DB2-BD59-A6C34878D82A}">
                    <a16:rowId xmlns:a16="http://schemas.microsoft.com/office/drawing/2014/main" val="2410484303"/>
                  </a:ext>
                </a:extLst>
              </a:tr>
              <a:tr h="735674">
                <a:tc>
                  <a:txBody>
                    <a:bodyPr/>
                    <a:lstStyle/>
                    <a:p>
                      <a:pPr algn="r" fontAlgn="ctr"/>
                      <a:r>
                        <a:rPr lang="en-US" sz="3000" cap="none" spc="0">
                          <a:solidFill>
                            <a:schemeClr val="tx1"/>
                          </a:solidFill>
                          <a:effectLst/>
                        </a:rPr>
                        <a:t>0</a:t>
                      </a:r>
                      <a:endParaRPr lang="en-US" sz="3000" b="0" cap="none" spc="0">
                        <a:solidFill>
                          <a:schemeClr val="tx1"/>
                        </a:solidFill>
                        <a:effectLst/>
                      </a:endParaRPr>
                    </a:p>
                  </a:txBody>
                  <a:tcPr marL="143250" marR="143250" marT="71625" marB="171900" anchor="ctr"/>
                </a:tc>
                <a:tc>
                  <a:txBody>
                    <a:bodyPr/>
                    <a:lstStyle/>
                    <a:p>
                      <a:r>
                        <a:rPr lang="en-US" sz="3000" cap="none" spc="0">
                          <a:solidFill>
                            <a:schemeClr val="tx1"/>
                          </a:solidFill>
                          <a:effectLst/>
                        </a:rPr>
                        <a:t>525</a:t>
                      </a:r>
                    </a:p>
                  </a:txBody>
                  <a:tcPr marL="143250" marR="143250" marT="71625" marB="171900" anchor="ctr"/>
                </a:tc>
                <a:extLst>
                  <a:ext uri="{0D108BD9-81ED-4DB2-BD59-A6C34878D82A}">
                    <a16:rowId xmlns:a16="http://schemas.microsoft.com/office/drawing/2014/main" val="833910316"/>
                  </a:ext>
                </a:extLst>
              </a:tr>
            </a:tbl>
          </a:graphicData>
        </a:graphic>
      </p:graphicFrame>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1051560" y="586822"/>
            <a:ext cx="3657600"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a:solidFill>
                  <a:schemeClr val="tx1"/>
                </a:solidFill>
                <a:latin typeface="+mj-lt"/>
                <a:ea typeface="+mj-ea"/>
                <a:cs typeface="+mj-cs"/>
              </a:rPr>
              <a:t>Average Payload Mass by F9 v1.1</a:t>
            </a:r>
          </a:p>
        </p:txBody>
      </p:sp>
      <p:sp>
        <p:nvSpPr>
          <p:cNvPr id="29" name="Rectangle 28">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1" name="Rectangle 30">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50106" y="586822"/>
            <a:ext cx="6106742" cy="1645920"/>
          </a:xfrm>
          <a:prstGeom prst="rect">
            <a:avLst/>
          </a:prstGeom>
        </p:spPr>
        <p:txBody>
          <a:bodyPr vert="horz" lIns="91440" tIns="45720" rIns="91440" bIns="45720" rtlCol="0" anchor="ctr">
            <a:normAutofit/>
          </a:bodyPr>
          <a:lstStyle/>
          <a:p>
            <a:r>
              <a:rPr lang="en-US" sz="1100"/>
              <a:t>Q= """</a:t>
            </a:r>
          </a:p>
          <a:p>
            <a:r>
              <a:rPr lang="en-US" sz="1100"/>
              <a:t>SELECT AVG(PAYLOAD_MASS__KG_) FROM SPACEXTBL</a:t>
            </a:r>
          </a:p>
          <a:p>
            <a:r>
              <a:rPr lang="en-US" sz="1100"/>
              <a:t>WHERE Booster_Version = 'F9 v1.1'</a:t>
            </a:r>
          </a:p>
          <a:p>
            <a:r>
              <a:rPr lang="en-US" sz="1100"/>
              <a:t>"""</a:t>
            </a:r>
          </a:p>
          <a:p>
            <a:r>
              <a:rPr lang="en-US" sz="1100"/>
              <a:t>cur.execute(Q)</a:t>
            </a:r>
          </a:p>
          <a:p>
            <a:r>
              <a:rPr lang="en-US" sz="1100"/>
              <a:t>pd.read_sql_query(Q,conn) </a:t>
            </a:r>
          </a:p>
          <a:p>
            <a:pPr>
              <a:spcBef>
                <a:spcPts val="1400"/>
              </a:spcBef>
            </a:pPr>
            <a:endParaRPr lang="en-US" sz="1100"/>
          </a:p>
        </p:txBody>
      </p:sp>
      <p:pic>
        <p:nvPicPr>
          <p:cNvPr id="6" name="Picture 2" descr="Space Free Stock Photo - Public Domain Pictures">
            <a:extLst>
              <a:ext uri="{FF2B5EF4-FFF2-40B4-BE49-F238E27FC236}">
                <a16:creationId xmlns:a16="http://schemas.microsoft.com/office/drawing/2014/main" id="{93DED8B3-271B-1690-90E5-6AE51D7F6A79}"/>
              </a:ext>
            </a:extLst>
          </p:cNvPr>
          <p:cNvPicPr>
            <a:picLocks noChangeAspect="1"/>
          </p:cNvPicPr>
          <p:nvPr/>
        </p:nvPicPr>
        <p:blipFill rotWithShape="1">
          <a:blip r:embed="rId2"/>
          <a:stretch/>
        </p:blipFill>
        <p:spPr>
          <a:xfrm>
            <a:off x="557783" y="2929655"/>
            <a:ext cx="5481509" cy="308334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a:solidFill>
                  <a:schemeClr val="tx1">
                    <a:lumMod val="50000"/>
                    <a:lumOff val="50000"/>
                  </a:schemeClr>
                </a:solidFill>
              </a:rPr>
              <a:pPr>
                <a:spcAft>
                  <a:spcPts val="600"/>
                </a:spcAft>
                <a:defRPr/>
              </a:pPr>
              <a:t>27</a:t>
            </a:fld>
            <a:endParaRPr lang="en-US">
              <a:solidFill>
                <a:schemeClr val="tx1">
                  <a:lumMod val="50000"/>
                  <a:lumOff val="50000"/>
                </a:schemeClr>
              </a:solidFill>
            </a:endParaRPr>
          </a:p>
        </p:txBody>
      </p:sp>
      <p:graphicFrame>
        <p:nvGraphicFramePr>
          <p:cNvPr id="7" name="Table 6">
            <a:extLst>
              <a:ext uri="{FF2B5EF4-FFF2-40B4-BE49-F238E27FC236}">
                <a16:creationId xmlns:a16="http://schemas.microsoft.com/office/drawing/2014/main" id="{54BE704E-CFE6-2E8D-8707-DCAF5F057A5C}"/>
              </a:ext>
            </a:extLst>
          </p:cNvPr>
          <p:cNvGraphicFramePr>
            <a:graphicFrameLocks noGrp="1"/>
          </p:cNvGraphicFramePr>
          <p:nvPr>
            <p:extLst>
              <p:ext uri="{D42A27DB-BD31-4B8C-83A1-F6EECF244321}">
                <p14:modId xmlns:p14="http://schemas.microsoft.com/office/powerpoint/2010/main" val="954993786"/>
              </p:ext>
            </p:extLst>
          </p:nvPr>
        </p:nvGraphicFramePr>
        <p:xfrm>
          <a:off x="6198781" y="3860930"/>
          <a:ext cx="5523083" cy="1220799"/>
        </p:xfrm>
        <a:graphic>
          <a:graphicData uri="http://schemas.openxmlformats.org/drawingml/2006/table">
            <a:tbl>
              <a:tblPr firstRow="1" bandRow="1">
                <a:solidFill>
                  <a:schemeClr val="bg1">
                    <a:lumMod val="95000"/>
                  </a:schemeClr>
                </a:solidFill>
                <a:tableStyleId>{5C22544A-7EE6-4342-B048-85BDC9FD1C3A}</a:tableStyleId>
              </a:tblPr>
              <a:tblGrid>
                <a:gridCol w="607878">
                  <a:extLst>
                    <a:ext uri="{9D8B030D-6E8A-4147-A177-3AD203B41FA5}">
                      <a16:colId xmlns:a16="http://schemas.microsoft.com/office/drawing/2014/main" val="1232009356"/>
                    </a:ext>
                  </a:extLst>
                </a:gridCol>
                <a:gridCol w="4915205">
                  <a:extLst>
                    <a:ext uri="{9D8B030D-6E8A-4147-A177-3AD203B41FA5}">
                      <a16:colId xmlns:a16="http://schemas.microsoft.com/office/drawing/2014/main" val="1935661771"/>
                    </a:ext>
                  </a:extLst>
                </a:gridCol>
              </a:tblGrid>
              <a:tr h="656294">
                <a:tc>
                  <a:txBody>
                    <a:bodyPr/>
                    <a:lstStyle/>
                    <a:p>
                      <a:pPr algn="r" fontAlgn="ctr"/>
                      <a:endParaRPr lang="en-US" sz="2400" b="1" cap="none" spc="0">
                        <a:solidFill>
                          <a:schemeClr val="tx1"/>
                        </a:solidFill>
                        <a:effectLst/>
                      </a:endParaRPr>
                    </a:p>
                  </a:txBody>
                  <a:tcPr marL="96379" marR="250393" marT="27537" marB="206526" anchor="b">
                    <a:lnL w="12700" cmpd="sng">
                      <a:noFill/>
                    </a:lnL>
                    <a:lnR w="12700" cmpd="sng">
                      <a:noFill/>
                    </a:lnR>
                    <a:lnT w="9525" cap="flat" cmpd="sng" algn="ctr">
                      <a:noFill/>
                      <a:prstDash val="solid"/>
                    </a:lnT>
                    <a:lnB w="38100" cmpd="sng">
                      <a:noFill/>
                    </a:lnB>
                    <a:solidFill>
                      <a:schemeClr val="bg1">
                        <a:lumMod val="95000"/>
                      </a:schemeClr>
                    </a:solidFill>
                  </a:tcPr>
                </a:tc>
                <a:tc>
                  <a:txBody>
                    <a:bodyPr/>
                    <a:lstStyle/>
                    <a:p>
                      <a:pPr algn="r" fontAlgn="ctr"/>
                      <a:r>
                        <a:rPr lang="en-US" sz="2400" b="1" cap="none" spc="0" dirty="0">
                          <a:solidFill>
                            <a:schemeClr val="tx1"/>
                          </a:solidFill>
                          <a:effectLst/>
                        </a:rPr>
                        <a:t>AVG(PAYLOAD_MASS__KG_)</a:t>
                      </a:r>
                    </a:p>
                  </a:txBody>
                  <a:tcPr marL="96379" marR="250393" marT="27537" marB="206526" anchor="b">
                    <a:lnL w="12700" cmpd="sng">
                      <a:noFill/>
                    </a:lnL>
                    <a:lnR w="12700" cmpd="sng">
                      <a:noFill/>
                    </a:lnR>
                    <a:lnT w="9525" cap="flat" cmpd="sng" algn="ctr">
                      <a:noFill/>
                      <a:prstDash val="solid"/>
                    </a:lnT>
                    <a:lnB w="38100" cmpd="sng">
                      <a:noFill/>
                    </a:lnB>
                    <a:solidFill>
                      <a:schemeClr val="bg1">
                        <a:lumMod val="95000"/>
                      </a:schemeClr>
                    </a:solidFill>
                  </a:tcPr>
                </a:tc>
                <a:extLst>
                  <a:ext uri="{0D108BD9-81ED-4DB2-BD59-A6C34878D82A}">
                    <a16:rowId xmlns:a16="http://schemas.microsoft.com/office/drawing/2014/main" val="1616874439"/>
                  </a:ext>
                </a:extLst>
              </a:tr>
              <a:tr h="564505">
                <a:tc>
                  <a:txBody>
                    <a:bodyPr/>
                    <a:lstStyle/>
                    <a:p>
                      <a:pPr algn="r" fontAlgn="ctr"/>
                      <a:r>
                        <a:rPr lang="en-US" sz="1800" cap="none" spc="0" dirty="0">
                          <a:solidFill>
                            <a:schemeClr val="tx1"/>
                          </a:solidFill>
                          <a:effectLst/>
                        </a:rPr>
                        <a:t>0</a:t>
                      </a:r>
                      <a:endParaRPr lang="en-US" sz="1800" b="0" cap="none" spc="0" dirty="0">
                        <a:solidFill>
                          <a:schemeClr val="tx1"/>
                        </a:solidFill>
                        <a:effectLst/>
                      </a:endParaRPr>
                    </a:p>
                  </a:txBody>
                  <a:tcPr marL="96379" marR="217007" marT="27537" marB="206526" anchor="ctr">
                    <a:lnL w="12700" cap="flat" cmpd="sng" algn="ctr">
                      <a:solidFill>
                        <a:schemeClr val="accent1"/>
                      </a:solidFill>
                      <a:prstDash val="solid"/>
                    </a:lnL>
                    <a:lnR w="12700" cmpd="sng">
                      <a:noFill/>
                      <a:prstDash val="solid"/>
                    </a:lnR>
                    <a:lnT w="38100" cmpd="sng">
                      <a:noFill/>
                    </a:lnT>
                    <a:lnB w="12700" cmpd="sng">
                      <a:noFill/>
                      <a:prstDash val="solid"/>
                    </a:lnB>
                    <a:solidFill>
                      <a:schemeClr val="bg1">
                        <a:lumMod val="85000"/>
                        <a:lumOff val="15000"/>
                      </a:schemeClr>
                    </a:solidFill>
                  </a:tcPr>
                </a:tc>
                <a:tc>
                  <a:txBody>
                    <a:bodyPr/>
                    <a:lstStyle/>
                    <a:p>
                      <a:r>
                        <a:rPr lang="en-US" sz="1800" cap="none" spc="0" dirty="0">
                          <a:solidFill>
                            <a:schemeClr val="tx1"/>
                          </a:solidFill>
                          <a:effectLst/>
                        </a:rPr>
                        <a:t>2928.4</a:t>
                      </a:r>
                    </a:p>
                  </a:txBody>
                  <a:tcPr marL="96379" marR="217007" marT="27537" marB="206526" anchor="ctr">
                    <a:lnL w="12700" cmpd="sng">
                      <a:noFill/>
                      <a:prstDash val="solid"/>
                    </a:lnL>
                    <a:lnR w="12700" cmpd="sng">
                      <a:noFill/>
                      <a:prstDash val="solid"/>
                    </a:lnR>
                    <a:lnT w="38100" cmpd="sng">
                      <a:noFill/>
                    </a:lnT>
                    <a:lnB w="12700" cmpd="sng">
                      <a:noFill/>
                      <a:prstDash val="solid"/>
                    </a:lnB>
                    <a:solidFill>
                      <a:schemeClr val="bg1">
                        <a:lumMod val="85000"/>
                        <a:lumOff val="15000"/>
                      </a:schemeClr>
                    </a:solidFill>
                  </a:tcPr>
                </a:tc>
                <a:extLst>
                  <a:ext uri="{0D108BD9-81ED-4DB2-BD59-A6C34878D82A}">
                    <a16:rowId xmlns:a16="http://schemas.microsoft.com/office/drawing/2014/main" val="1440407632"/>
                  </a:ext>
                </a:extLst>
              </a:tr>
            </a:tbl>
          </a:graphicData>
        </a:graphic>
      </p:graphicFrame>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1051560" y="586822"/>
            <a:ext cx="3657600"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a:solidFill>
                  <a:schemeClr val="tx1"/>
                </a:solidFill>
                <a:latin typeface="+mj-lt"/>
                <a:ea typeface="+mj-ea"/>
                <a:cs typeface="+mj-cs"/>
              </a:rPr>
              <a:t>First Successful Ground Landing Date</a:t>
            </a:r>
          </a:p>
        </p:txBody>
      </p:sp>
      <p:sp>
        <p:nvSpPr>
          <p:cNvPr id="16" name="Rectangle 15">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50106" y="586822"/>
            <a:ext cx="6106742" cy="1645920"/>
          </a:xfrm>
          <a:prstGeom prst="rect">
            <a:avLst/>
          </a:prstGeom>
        </p:spPr>
        <p:txBody>
          <a:bodyPr vert="horz" lIns="91440" tIns="45720" rIns="91440" bIns="45720" rtlCol="0" anchor="ctr">
            <a:normAutofit/>
          </a:bodyPr>
          <a:lstStyle/>
          <a:p>
            <a:r>
              <a:rPr lang="en-US" sz="700"/>
              <a:t>Q= """</a:t>
            </a:r>
          </a:p>
          <a:p>
            <a:r>
              <a:rPr lang="en-US" sz="700"/>
              <a:t>SELECT Date FROM SPACEXTBL</a:t>
            </a:r>
          </a:p>
          <a:p>
            <a:r>
              <a:rPr lang="en-US" sz="700"/>
              <a:t>WHERE Mission_Outcome = 'Success'</a:t>
            </a:r>
          </a:p>
          <a:p>
            <a:r>
              <a:rPr lang="en-US" sz="700"/>
              <a:t>LIMIT 1</a:t>
            </a:r>
          </a:p>
          <a:p>
            <a:r>
              <a:rPr lang="en-US" sz="700"/>
              <a:t>"""</a:t>
            </a:r>
          </a:p>
          <a:p>
            <a:r>
              <a:rPr lang="en-US" sz="700"/>
              <a:t>cur.execute(Q)</a:t>
            </a:r>
          </a:p>
          <a:p>
            <a:r>
              <a:rPr lang="en-US" sz="700"/>
              <a:t>pd.read_sql_query(Q,conn) </a:t>
            </a:r>
          </a:p>
          <a:p>
            <a:pPr>
              <a:spcBef>
                <a:spcPts val="1400"/>
              </a:spcBef>
            </a:pPr>
            <a:endParaRPr lang="en-US" sz="700"/>
          </a:p>
        </p:txBody>
      </p:sp>
      <p:pic>
        <p:nvPicPr>
          <p:cNvPr id="6" name="Picture 2" descr="Space Free Stock Photo - Public Domain Pictures">
            <a:extLst>
              <a:ext uri="{FF2B5EF4-FFF2-40B4-BE49-F238E27FC236}">
                <a16:creationId xmlns:a16="http://schemas.microsoft.com/office/drawing/2014/main" id="{45B8261E-AF61-25CE-CAA4-34EE805899F0}"/>
              </a:ext>
            </a:extLst>
          </p:cNvPr>
          <p:cNvPicPr>
            <a:picLocks noChangeAspect="1"/>
          </p:cNvPicPr>
          <p:nvPr/>
        </p:nvPicPr>
        <p:blipFill rotWithShape="1">
          <a:blip r:embed="rId2"/>
          <a:stretch/>
        </p:blipFill>
        <p:spPr>
          <a:xfrm>
            <a:off x="557783" y="2929655"/>
            <a:ext cx="5481509" cy="308334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6248" cy="365125"/>
          </a:xfrm>
        </p:spPr>
        <p:txBody>
          <a:bodyPr vert="horz" lIns="91440" tIns="45720" rIns="91440" bIns="45720" rtlCol="0" anchor="ctr">
            <a:normAutofit/>
          </a:bodyPr>
          <a:lstStyle/>
          <a:p>
            <a:pPr>
              <a:spcAft>
                <a:spcPts val="600"/>
              </a:spcAft>
              <a:defRPr/>
            </a:pPr>
            <a:fld id="{5075537C-CA84-1446-933C-8E9D027F9201}" type="slidenum">
              <a:rPr lang="en-US">
                <a:solidFill>
                  <a:schemeClr val="tx1">
                    <a:lumMod val="50000"/>
                    <a:lumOff val="50000"/>
                  </a:schemeClr>
                </a:solidFill>
              </a:rPr>
              <a:pPr>
                <a:spcAft>
                  <a:spcPts val="600"/>
                </a:spcAft>
                <a:defRPr/>
              </a:pPr>
              <a:t>28</a:t>
            </a:fld>
            <a:endParaRPr lang="en-US">
              <a:solidFill>
                <a:schemeClr val="tx1">
                  <a:lumMod val="50000"/>
                  <a:lumOff val="50000"/>
                </a:schemeClr>
              </a:solidFill>
            </a:endParaRPr>
          </a:p>
        </p:txBody>
      </p:sp>
      <p:graphicFrame>
        <p:nvGraphicFramePr>
          <p:cNvPr id="7" name="Table 6">
            <a:extLst>
              <a:ext uri="{FF2B5EF4-FFF2-40B4-BE49-F238E27FC236}">
                <a16:creationId xmlns:a16="http://schemas.microsoft.com/office/drawing/2014/main" id="{E19C39FD-4AE0-BAB5-EF8A-6DCB338A24F3}"/>
              </a:ext>
            </a:extLst>
          </p:cNvPr>
          <p:cNvGraphicFramePr>
            <a:graphicFrameLocks noGrp="1"/>
          </p:cNvGraphicFramePr>
          <p:nvPr>
            <p:extLst>
              <p:ext uri="{D42A27DB-BD31-4B8C-83A1-F6EECF244321}">
                <p14:modId xmlns:p14="http://schemas.microsoft.com/office/powerpoint/2010/main" val="1055151760"/>
              </p:ext>
            </p:extLst>
          </p:nvPr>
        </p:nvGraphicFramePr>
        <p:xfrm>
          <a:off x="7426790" y="3549908"/>
          <a:ext cx="3067066" cy="1842844"/>
        </p:xfrm>
        <a:graphic>
          <a:graphicData uri="http://schemas.openxmlformats.org/drawingml/2006/table">
            <a:tbl>
              <a:tblPr firstRow="1" bandRow="1">
                <a:noFill/>
                <a:tableStyleId>{5C22544A-7EE6-4342-B048-85BDC9FD1C3A}</a:tableStyleId>
              </a:tblPr>
              <a:tblGrid>
                <a:gridCol w="719655">
                  <a:extLst>
                    <a:ext uri="{9D8B030D-6E8A-4147-A177-3AD203B41FA5}">
                      <a16:colId xmlns:a16="http://schemas.microsoft.com/office/drawing/2014/main" val="1398190610"/>
                    </a:ext>
                  </a:extLst>
                </a:gridCol>
                <a:gridCol w="2347411">
                  <a:extLst>
                    <a:ext uri="{9D8B030D-6E8A-4147-A177-3AD203B41FA5}">
                      <a16:colId xmlns:a16="http://schemas.microsoft.com/office/drawing/2014/main" val="1964504600"/>
                    </a:ext>
                  </a:extLst>
                </a:gridCol>
              </a:tblGrid>
              <a:tr h="1020210">
                <a:tc>
                  <a:txBody>
                    <a:bodyPr/>
                    <a:lstStyle/>
                    <a:p>
                      <a:pPr algn="r" fontAlgn="ctr"/>
                      <a:endParaRPr lang="en-US" sz="3300" b="1" cap="none" spc="0">
                        <a:solidFill>
                          <a:schemeClr val="bg1"/>
                        </a:solidFill>
                        <a:effectLst/>
                      </a:endParaRPr>
                    </a:p>
                  </a:txBody>
                  <a:tcPr marL="150876" marR="107769" marT="215537" marB="215537" anchor="ctr">
                    <a:lnL w="12700" cmpd="sng">
                      <a:noFill/>
                    </a:lnL>
                    <a:lnR w="12700" cmpd="sng">
                      <a:noFill/>
                    </a:lnR>
                    <a:lnT w="19050" cap="flat" cmpd="sng" algn="ctr">
                      <a:noFill/>
                      <a:prstDash val="solid"/>
                    </a:lnT>
                    <a:lnB w="38100" cmpd="sng">
                      <a:noFill/>
                    </a:lnB>
                    <a:solidFill>
                      <a:schemeClr val="bg1"/>
                    </a:solidFill>
                  </a:tcPr>
                </a:tc>
                <a:tc>
                  <a:txBody>
                    <a:bodyPr/>
                    <a:lstStyle/>
                    <a:p>
                      <a:pPr algn="r" fontAlgn="ctr"/>
                      <a:r>
                        <a:rPr lang="en-US" sz="3300" b="1" cap="none" spc="0" dirty="0">
                          <a:solidFill>
                            <a:schemeClr val="tx1"/>
                          </a:solidFill>
                          <a:effectLst/>
                        </a:rPr>
                        <a:t>Date</a:t>
                      </a:r>
                    </a:p>
                  </a:txBody>
                  <a:tcPr marL="150876" marR="107769" marT="215537" marB="215537" anchor="ctr">
                    <a:lnL w="12700" cmpd="sng">
                      <a:noFill/>
                    </a:lnL>
                    <a:lnR w="12700" cmpd="sng">
                      <a:noFill/>
                    </a:lnR>
                    <a:lnT w="19050" cap="flat" cmpd="sng" algn="ctr">
                      <a:noFill/>
                      <a:prstDash val="solid"/>
                    </a:lnT>
                    <a:lnB w="38100" cmpd="sng">
                      <a:noFill/>
                    </a:lnB>
                    <a:solidFill>
                      <a:schemeClr val="bg1"/>
                    </a:solidFill>
                  </a:tcPr>
                </a:tc>
                <a:extLst>
                  <a:ext uri="{0D108BD9-81ED-4DB2-BD59-A6C34878D82A}">
                    <a16:rowId xmlns:a16="http://schemas.microsoft.com/office/drawing/2014/main" val="2419488658"/>
                  </a:ext>
                </a:extLst>
              </a:tr>
              <a:tr h="822634">
                <a:tc>
                  <a:txBody>
                    <a:bodyPr/>
                    <a:lstStyle/>
                    <a:p>
                      <a:pPr algn="r" fontAlgn="ctr"/>
                      <a:r>
                        <a:rPr lang="en-US" sz="2800" cap="none" spc="0" dirty="0">
                          <a:solidFill>
                            <a:schemeClr val="tx1"/>
                          </a:solidFill>
                          <a:effectLst/>
                        </a:rPr>
                        <a:t>0</a:t>
                      </a:r>
                      <a:endParaRPr lang="en-US" sz="2800" b="0" cap="none" spc="0" dirty="0">
                        <a:solidFill>
                          <a:schemeClr val="tx1"/>
                        </a:solidFill>
                        <a:effectLst/>
                      </a:endParaRPr>
                    </a:p>
                  </a:txBody>
                  <a:tcPr marL="150876" marR="107769" marT="89807" marB="215537" anchor="ctr">
                    <a:lnL w="12700" cmpd="sng">
                      <a:noFill/>
                      <a:prstDash val="solid"/>
                    </a:lnL>
                    <a:lnR w="12700" cmpd="sng">
                      <a:noFill/>
                      <a:prstDash val="solid"/>
                    </a:lnR>
                    <a:lnT w="38100" cmpd="sng">
                      <a:noFill/>
                    </a:lnT>
                    <a:lnB w="12700" cmpd="sng">
                      <a:noFill/>
                      <a:prstDash val="solid"/>
                    </a:lnB>
                    <a:solidFill>
                      <a:schemeClr val="bg1">
                        <a:lumMod val="85000"/>
                        <a:lumOff val="15000"/>
                      </a:schemeClr>
                    </a:solidFill>
                  </a:tcPr>
                </a:tc>
                <a:tc>
                  <a:txBody>
                    <a:bodyPr/>
                    <a:lstStyle/>
                    <a:p>
                      <a:r>
                        <a:rPr lang="en-US" sz="2800" cap="none" spc="0" dirty="0">
                          <a:solidFill>
                            <a:schemeClr val="tx1"/>
                          </a:solidFill>
                          <a:effectLst/>
                        </a:rPr>
                        <a:t>04-06-2010</a:t>
                      </a:r>
                    </a:p>
                  </a:txBody>
                  <a:tcPr marL="150876" marR="107769" marT="89807" marB="215537" anchor="ctr">
                    <a:lnL w="12700" cmpd="sng">
                      <a:noFill/>
                      <a:prstDash val="solid"/>
                    </a:lnL>
                    <a:lnR w="12700" cmpd="sng">
                      <a:noFill/>
                      <a:prstDash val="solid"/>
                    </a:lnR>
                    <a:lnT w="38100" cmpd="sng">
                      <a:noFill/>
                    </a:lnT>
                    <a:lnB w="12700" cmpd="sng">
                      <a:noFill/>
                      <a:prstDash val="solid"/>
                    </a:lnB>
                    <a:solidFill>
                      <a:schemeClr val="bg1">
                        <a:lumMod val="85000"/>
                        <a:lumOff val="15000"/>
                      </a:schemeClr>
                    </a:solidFill>
                  </a:tcPr>
                </a:tc>
                <a:extLst>
                  <a:ext uri="{0D108BD9-81ED-4DB2-BD59-A6C34878D82A}">
                    <a16:rowId xmlns:a16="http://schemas.microsoft.com/office/drawing/2014/main" val="2288836756"/>
                  </a:ext>
                </a:extLst>
              </a:tr>
            </a:tbl>
          </a:graphicData>
        </a:graphic>
      </p:graphicFrame>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1051560" y="586822"/>
            <a:ext cx="3657600"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700">
                <a:solidFill>
                  <a:schemeClr val="tx1"/>
                </a:solidFill>
                <a:latin typeface="+mj-lt"/>
                <a:ea typeface="+mj-ea"/>
                <a:cs typeface="+mj-cs"/>
              </a:rPr>
              <a:t>Successful Drone Ship Landing with Payload between 4000 and 6000</a:t>
            </a:r>
          </a:p>
        </p:txBody>
      </p:sp>
      <p:sp>
        <p:nvSpPr>
          <p:cNvPr id="28" name="Rectangle 27">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0" name="Rectangle 29">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50106" y="586822"/>
            <a:ext cx="6106742" cy="1645920"/>
          </a:xfrm>
          <a:prstGeom prst="rect">
            <a:avLst/>
          </a:prstGeom>
        </p:spPr>
        <p:txBody>
          <a:bodyPr vert="horz" lIns="91440" tIns="45720" rIns="91440" bIns="45720" rtlCol="0" anchor="ctr">
            <a:normAutofit/>
          </a:bodyPr>
          <a:lstStyle/>
          <a:p>
            <a:r>
              <a:rPr lang="en-US" sz="900"/>
              <a:t>Q= """</a:t>
            </a:r>
          </a:p>
          <a:p>
            <a:r>
              <a:rPr lang="en-US" sz="900"/>
              <a:t>SELECT Booster_Version  FROM SPACEXTBL</a:t>
            </a:r>
          </a:p>
          <a:p>
            <a:r>
              <a:rPr lang="en-US" sz="900"/>
              <a:t>WHERE PAYLOAD_MASS__KG_ BETWEEN 4000 AND 6000</a:t>
            </a:r>
          </a:p>
          <a:p>
            <a:br>
              <a:rPr lang="en-US" sz="900"/>
            </a:br>
            <a:r>
              <a:rPr lang="en-US" sz="900"/>
              <a:t>"""</a:t>
            </a:r>
          </a:p>
          <a:p>
            <a:r>
              <a:rPr lang="en-US" sz="900"/>
              <a:t>cur.execute(Q)</a:t>
            </a:r>
          </a:p>
          <a:p>
            <a:r>
              <a:rPr lang="en-US" sz="900"/>
              <a:t>pd.read_sql_query(Q,conn) </a:t>
            </a:r>
          </a:p>
          <a:p>
            <a:pPr>
              <a:spcBef>
                <a:spcPts val="1400"/>
              </a:spcBef>
            </a:pPr>
            <a:endParaRPr lang="en-US" sz="900"/>
          </a:p>
        </p:txBody>
      </p:sp>
      <p:pic>
        <p:nvPicPr>
          <p:cNvPr id="3" name="Picture 2" descr="Space Free Stock Photo - Public Domain Pictures">
            <a:extLst>
              <a:ext uri="{FF2B5EF4-FFF2-40B4-BE49-F238E27FC236}">
                <a16:creationId xmlns:a16="http://schemas.microsoft.com/office/drawing/2014/main" id="{3FC4D9EC-E08B-0D0F-5B23-8F6257E7984B}"/>
              </a:ext>
            </a:extLst>
          </p:cNvPr>
          <p:cNvPicPr>
            <a:picLocks noChangeAspect="1"/>
          </p:cNvPicPr>
          <p:nvPr/>
        </p:nvPicPr>
        <p:blipFill rotWithShape="1">
          <a:blip r:embed="rId2"/>
          <a:stretch/>
        </p:blipFill>
        <p:spPr>
          <a:xfrm>
            <a:off x="557783" y="2929655"/>
            <a:ext cx="5481509" cy="308334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6248" cy="365125"/>
          </a:xfrm>
        </p:spPr>
        <p:txBody>
          <a:bodyPr vert="horz" lIns="91440" tIns="45720" rIns="91440" bIns="45720" rtlCol="0" anchor="ctr">
            <a:normAutofit/>
          </a:bodyPr>
          <a:lstStyle/>
          <a:p>
            <a:pPr>
              <a:spcAft>
                <a:spcPts val="600"/>
              </a:spcAft>
              <a:defRPr/>
            </a:pPr>
            <a:fld id="{5075537C-CA84-1446-933C-8E9D027F9201}" type="slidenum">
              <a:rPr lang="en-US">
                <a:solidFill>
                  <a:schemeClr val="tx1">
                    <a:lumMod val="50000"/>
                    <a:lumOff val="50000"/>
                  </a:schemeClr>
                </a:solidFill>
              </a:rPr>
              <a:pPr>
                <a:spcAft>
                  <a:spcPts val="600"/>
                </a:spcAft>
                <a:defRPr/>
              </a:pPr>
              <a:t>29</a:t>
            </a:fld>
            <a:endParaRPr lang="en-US">
              <a:solidFill>
                <a:schemeClr val="tx1">
                  <a:lumMod val="50000"/>
                  <a:lumOff val="50000"/>
                </a:schemeClr>
              </a:solidFill>
            </a:endParaRPr>
          </a:p>
        </p:txBody>
      </p:sp>
      <p:graphicFrame>
        <p:nvGraphicFramePr>
          <p:cNvPr id="6" name="Table 5">
            <a:extLst>
              <a:ext uri="{FF2B5EF4-FFF2-40B4-BE49-F238E27FC236}">
                <a16:creationId xmlns:a16="http://schemas.microsoft.com/office/drawing/2014/main" id="{546C6015-9C76-FE28-EDA7-944BADFDA26F}"/>
              </a:ext>
            </a:extLst>
          </p:cNvPr>
          <p:cNvGraphicFramePr>
            <a:graphicFrameLocks noGrp="1"/>
          </p:cNvGraphicFramePr>
          <p:nvPr/>
        </p:nvGraphicFramePr>
        <p:xfrm>
          <a:off x="8082579" y="2729397"/>
          <a:ext cx="1755487" cy="3483873"/>
        </p:xfrm>
        <a:graphic>
          <a:graphicData uri="http://schemas.openxmlformats.org/drawingml/2006/table">
            <a:tbl>
              <a:tblPr firstRow="1" bandRow="1">
                <a:solidFill>
                  <a:srgbClr val="F7F7F7"/>
                </a:solidFill>
                <a:tableStyleId>{5C22544A-7EE6-4342-B048-85BDC9FD1C3A}</a:tableStyleId>
              </a:tblPr>
              <a:tblGrid>
                <a:gridCol w="394844">
                  <a:extLst>
                    <a:ext uri="{9D8B030D-6E8A-4147-A177-3AD203B41FA5}">
                      <a16:colId xmlns:a16="http://schemas.microsoft.com/office/drawing/2014/main" val="3555401181"/>
                    </a:ext>
                  </a:extLst>
                </a:gridCol>
                <a:gridCol w="1360643">
                  <a:extLst>
                    <a:ext uri="{9D8B030D-6E8A-4147-A177-3AD203B41FA5}">
                      <a16:colId xmlns:a16="http://schemas.microsoft.com/office/drawing/2014/main" val="1743908404"/>
                    </a:ext>
                  </a:extLst>
                </a:gridCol>
              </a:tblGrid>
              <a:tr h="176481">
                <a:tc>
                  <a:txBody>
                    <a:bodyPr/>
                    <a:lstStyle/>
                    <a:p>
                      <a:pPr algn="r" fontAlgn="ctr"/>
                      <a:endParaRPr lang="en-US" sz="400" b="1" cap="all" spc="60">
                        <a:solidFill>
                          <a:schemeClr val="tx1"/>
                        </a:solidFill>
                        <a:effectLst/>
                      </a:endParaRPr>
                    </a:p>
                  </a:txBody>
                  <a:tcPr marL="49022" marR="49022" marT="49022" marB="49022" anchor="ctr">
                    <a:lnL w="12700" cmpd="sng">
                      <a:noFill/>
                    </a:lnL>
                    <a:lnR w="12700" cmpd="sng">
                      <a:noFill/>
                    </a:lnR>
                    <a:lnT w="12700" cmpd="sng">
                      <a:noFill/>
                    </a:lnT>
                    <a:lnB w="38100" cmpd="sng">
                      <a:noFill/>
                    </a:lnB>
                    <a:noFill/>
                  </a:tcPr>
                </a:tc>
                <a:tc>
                  <a:txBody>
                    <a:bodyPr/>
                    <a:lstStyle/>
                    <a:p>
                      <a:pPr algn="r" fontAlgn="ctr"/>
                      <a:r>
                        <a:rPr lang="en-US" sz="400" b="1" cap="all" spc="60">
                          <a:solidFill>
                            <a:schemeClr val="tx1"/>
                          </a:solidFill>
                          <a:effectLst/>
                        </a:rPr>
                        <a:t>Booster_Version</a:t>
                      </a:r>
                    </a:p>
                  </a:txBody>
                  <a:tcPr marL="49022" marR="49022" marT="49022" marB="49022" anchor="ctr">
                    <a:lnL w="12700" cmpd="sng">
                      <a:noFill/>
                    </a:lnL>
                    <a:lnR w="12700" cmpd="sng">
                      <a:noFill/>
                    </a:lnR>
                    <a:lnT w="12700" cmpd="sng">
                      <a:noFill/>
                    </a:lnT>
                    <a:lnB w="38100" cmpd="sng">
                      <a:noFill/>
                    </a:lnB>
                    <a:noFill/>
                  </a:tcPr>
                </a:tc>
                <a:extLst>
                  <a:ext uri="{0D108BD9-81ED-4DB2-BD59-A6C34878D82A}">
                    <a16:rowId xmlns:a16="http://schemas.microsoft.com/office/drawing/2014/main" val="947378598"/>
                  </a:ext>
                </a:extLst>
              </a:tr>
              <a:tr h="137808">
                <a:tc>
                  <a:txBody>
                    <a:bodyPr/>
                    <a:lstStyle/>
                    <a:p>
                      <a:pPr algn="r" fontAlgn="ctr"/>
                      <a:r>
                        <a:rPr lang="en-US" sz="600" cap="none" spc="0">
                          <a:solidFill>
                            <a:srgbClr val="000000"/>
                          </a:solidFill>
                          <a:effectLst/>
                        </a:rPr>
                        <a:t>0</a:t>
                      </a:r>
                      <a:endParaRPr lang="en-US" sz="600" b="0" cap="none" spc="0">
                        <a:solidFill>
                          <a:srgbClr val="000000"/>
                        </a:solidFill>
                        <a:effectLst/>
                      </a:endParaRPr>
                    </a:p>
                  </a:txBody>
                  <a:tcPr marL="9804" marR="9804" marT="4902" marB="32682" anchor="ctr">
                    <a:lnL w="12700" cmpd="sng">
                      <a:noFill/>
                      <a:prstDash val="solid"/>
                    </a:lnL>
                    <a:lnR w="12700" cmpd="sng">
                      <a:noFill/>
                      <a:prstDash val="solid"/>
                    </a:lnR>
                    <a:lnT w="38100" cmpd="sng">
                      <a:noFill/>
                    </a:lnT>
                    <a:lnB w="12700" cmpd="sng">
                      <a:noFill/>
                      <a:prstDash val="solid"/>
                    </a:lnB>
                    <a:solidFill>
                      <a:srgbClr val="F7F7F7"/>
                    </a:solidFill>
                  </a:tcPr>
                </a:tc>
                <a:tc>
                  <a:txBody>
                    <a:bodyPr/>
                    <a:lstStyle/>
                    <a:p>
                      <a:r>
                        <a:rPr lang="en-US" sz="600" cap="none" spc="0">
                          <a:solidFill>
                            <a:srgbClr val="000000"/>
                          </a:solidFill>
                          <a:effectLst/>
                        </a:rPr>
                        <a:t>F9 v1.1</a:t>
                      </a:r>
                    </a:p>
                  </a:txBody>
                  <a:tcPr marL="9804" marR="9804" marT="4902" marB="32682" anchor="ctr">
                    <a:lnL w="12700" cmpd="sng">
                      <a:noFill/>
                      <a:prstDash val="solid"/>
                    </a:lnL>
                    <a:lnR w="12700" cmpd="sng">
                      <a:noFill/>
                      <a:prstDash val="solid"/>
                    </a:lnR>
                    <a:lnT w="38100" cmpd="sng">
                      <a:noFill/>
                    </a:lnT>
                    <a:lnB w="12700" cmpd="sng">
                      <a:noFill/>
                      <a:prstDash val="solid"/>
                    </a:lnB>
                    <a:solidFill>
                      <a:srgbClr val="F7F7F7"/>
                    </a:solidFill>
                  </a:tcPr>
                </a:tc>
                <a:extLst>
                  <a:ext uri="{0D108BD9-81ED-4DB2-BD59-A6C34878D82A}">
                    <a16:rowId xmlns:a16="http://schemas.microsoft.com/office/drawing/2014/main" val="1980078160"/>
                  </a:ext>
                </a:extLst>
              </a:tr>
              <a:tr h="137808">
                <a:tc>
                  <a:txBody>
                    <a:bodyPr/>
                    <a:lstStyle/>
                    <a:p>
                      <a:pPr algn="r" fontAlgn="ctr"/>
                      <a:r>
                        <a:rPr lang="en-US" sz="600" cap="none" spc="0">
                          <a:solidFill>
                            <a:schemeClr val="tx1"/>
                          </a:solidFill>
                          <a:effectLst/>
                        </a:rPr>
                        <a:t>1</a:t>
                      </a:r>
                      <a:endParaRPr lang="en-US" sz="600" b="0" cap="none" spc="0">
                        <a:solidFill>
                          <a:schemeClr val="tx1"/>
                        </a:solidFill>
                        <a:effectLst/>
                      </a:endParaRPr>
                    </a:p>
                  </a:txBody>
                  <a:tcPr marL="9804" marR="9804" marT="4902" marB="32682"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r>
                        <a:rPr lang="en-US" sz="600" cap="none" spc="0">
                          <a:solidFill>
                            <a:schemeClr val="tx1"/>
                          </a:solidFill>
                          <a:effectLst/>
                        </a:rPr>
                        <a:t>F9 v1.1 B1011</a:t>
                      </a:r>
                    </a:p>
                  </a:txBody>
                  <a:tcPr marL="9804" marR="9804" marT="4902" marB="32682"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2060251930"/>
                  </a:ext>
                </a:extLst>
              </a:tr>
              <a:tr h="137808">
                <a:tc>
                  <a:txBody>
                    <a:bodyPr/>
                    <a:lstStyle/>
                    <a:p>
                      <a:pPr algn="r" fontAlgn="ctr"/>
                      <a:r>
                        <a:rPr lang="en-US" sz="600" cap="none" spc="0">
                          <a:solidFill>
                            <a:srgbClr val="000000"/>
                          </a:solidFill>
                          <a:effectLst/>
                        </a:rPr>
                        <a:t>2</a:t>
                      </a:r>
                      <a:endParaRPr lang="en-US" sz="600" b="0" cap="none" spc="0">
                        <a:solidFill>
                          <a:srgbClr val="000000"/>
                        </a:solidFill>
                        <a:effectLst/>
                      </a:endParaRPr>
                    </a:p>
                  </a:txBody>
                  <a:tcPr marL="9804" marR="9804" marT="4902" marB="32682"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r>
                        <a:rPr lang="en-US" sz="600" cap="none" spc="0">
                          <a:solidFill>
                            <a:srgbClr val="000000"/>
                          </a:solidFill>
                          <a:effectLst/>
                        </a:rPr>
                        <a:t>F9 v1.1 B1014</a:t>
                      </a:r>
                    </a:p>
                  </a:txBody>
                  <a:tcPr marL="9804" marR="9804" marT="4902" marB="32682" anchor="ctr">
                    <a:lnL w="12700" cmpd="sng">
                      <a:noFill/>
                      <a:prstDash val="solid"/>
                    </a:lnL>
                    <a:lnR w="12700" cmpd="sng">
                      <a:noFill/>
                      <a:prstDash val="solid"/>
                    </a:lnR>
                    <a:lnT w="12700" cmpd="sng">
                      <a:noFill/>
                      <a:prstDash val="solid"/>
                    </a:lnT>
                    <a:lnB w="12700" cmpd="sng">
                      <a:noFill/>
                      <a:prstDash val="solid"/>
                    </a:lnB>
                    <a:solidFill>
                      <a:srgbClr val="F7F7F7"/>
                    </a:solidFill>
                  </a:tcPr>
                </a:tc>
                <a:extLst>
                  <a:ext uri="{0D108BD9-81ED-4DB2-BD59-A6C34878D82A}">
                    <a16:rowId xmlns:a16="http://schemas.microsoft.com/office/drawing/2014/main" val="3725016473"/>
                  </a:ext>
                </a:extLst>
              </a:tr>
              <a:tr h="137808">
                <a:tc>
                  <a:txBody>
                    <a:bodyPr/>
                    <a:lstStyle/>
                    <a:p>
                      <a:pPr algn="r" fontAlgn="ctr"/>
                      <a:r>
                        <a:rPr lang="en-US" sz="600" cap="none" spc="0">
                          <a:solidFill>
                            <a:schemeClr val="tx1"/>
                          </a:solidFill>
                          <a:effectLst/>
                        </a:rPr>
                        <a:t>3</a:t>
                      </a:r>
                      <a:endParaRPr lang="en-US" sz="600" b="0" cap="none" spc="0">
                        <a:solidFill>
                          <a:schemeClr val="tx1"/>
                        </a:solidFill>
                        <a:effectLst/>
                      </a:endParaRPr>
                    </a:p>
                  </a:txBody>
                  <a:tcPr marL="9804" marR="9804" marT="4902" marB="32682"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r>
                        <a:rPr lang="en-US" sz="600" cap="none" spc="0">
                          <a:solidFill>
                            <a:schemeClr val="tx1"/>
                          </a:solidFill>
                          <a:effectLst/>
                        </a:rPr>
                        <a:t>F9 v1.1 B1016</a:t>
                      </a:r>
                    </a:p>
                  </a:txBody>
                  <a:tcPr marL="9804" marR="9804" marT="4902" marB="32682"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4132483133"/>
                  </a:ext>
                </a:extLst>
              </a:tr>
              <a:tr h="137808">
                <a:tc>
                  <a:txBody>
                    <a:bodyPr/>
                    <a:lstStyle/>
                    <a:p>
                      <a:pPr algn="r" fontAlgn="ctr"/>
                      <a:r>
                        <a:rPr lang="en-US" sz="600" cap="none" spc="0">
                          <a:solidFill>
                            <a:srgbClr val="000000"/>
                          </a:solidFill>
                          <a:effectLst/>
                        </a:rPr>
                        <a:t>4</a:t>
                      </a:r>
                      <a:endParaRPr lang="en-US" sz="600" b="0" cap="none" spc="0">
                        <a:solidFill>
                          <a:srgbClr val="000000"/>
                        </a:solidFill>
                        <a:effectLst/>
                      </a:endParaRPr>
                    </a:p>
                  </a:txBody>
                  <a:tcPr marL="9804" marR="9804" marT="4902" marB="32682"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r>
                        <a:rPr lang="en-US" sz="600" cap="none" spc="0">
                          <a:solidFill>
                            <a:srgbClr val="000000"/>
                          </a:solidFill>
                          <a:effectLst/>
                        </a:rPr>
                        <a:t>F9 FT B1020</a:t>
                      </a:r>
                    </a:p>
                  </a:txBody>
                  <a:tcPr marL="9804" marR="9804" marT="4902" marB="32682" anchor="ctr">
                    <a:lnL w="12700" cmpd="sng">
                      <a:noFill/>
                      <a:prstDash val="solid"/>
                    </a:lnL>
                    <a:lnR w="12700" cmpd="sng">
                      <a:noFill/>
                      <a:prstDash val="solid"/>
                    </a:lnR>
                    <a:lnT w="12700" cmpd="sng">
                      <a:noFill/>
                      <a:prstDash val="solid"/>
                    </a:lnT>
                    <a:lnB w="12700" cmpd="sng">
                      <a:noFill/>
                      <a:prstDash val="solid"/>
                    </a:lnB>
                    <a:solidFill>
                      <a:srgbClr val="F7F7F7"/>
                    </a:solidFill>
                  </a:tcPr>
                </a:tc>
                <a:extLst>
                  <a:ext uri="{0D108BD9-81ED-4DB2-BD59-A6C34878D82A}">
                    <a16:rowId xmlns:a16="http://schemas.microsoft.com/office/drawing/2014/main" val="406617004"/>
                  </a:ext>
                </a:extLst>
              </a:tr>
              <a:tr h="137808">
                <a:tc>
                  <a:txBody>
                    <a:bodyPr/>
                    <a:lstStyle/>
                    <a:p>
                      <a:pPr algn="r" fontAlgn="ctr"/>
                      <a:r>
                        <a:rPr lang="en-US" sz="600" cap="none" spc="0">
                          <a:solidFill>
                            <a:schemeClr val="tx1"/>
                          </a:solidFill>
                          <a:effectLst/>
                        </a:rPr>
                        <a:t>5</a:t>
                      </a:r>
                      <a:endParaRPr lang="en-US" sz="600" b="0" cap="none" spc="0">
                        <a:solidFill>
                          <a:schemeClr val="tx1"/>
                        </a:solidFill>
                        <a:effectLst/>
                      </a:endParaRPr>
                    </a:p>
                  </a:txBody>
                  <a:tcPr marL="9804" marR="9804" marT="4902" marB="32682"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r>
                        <a:rPr lang="en-US" sz="600" cap="none" spc="0">
                          <a:solidFill>
                            <a:schemeClr val="tx1"/>
                          </a:solidFill>
                          <a:effectLst/>
                        </a:rPr>
                        <a:t>F9 FT B1022</a:t>
                      </a:r>
                    </a:p>
                  </a:txBody>
                  <a:tcPr marL="9804" marR="9804" marT="4902" marB="32682"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347894015"/>
                  </a:ext>
                </a:extLst>
              </a:tr>
              <a:tr h="137808">
                <a:tc>
                  <a:txBody>
                    <a:bodyPr/>
                    <a:lstStyle/>
                    <a:p>
                      <a:pPr algn="r" fontAlgn="ctr"/>
                      <a:r>
                        <a:rPr lang="en-US" sz="600" cap="none" spc="0">
                          <a:solidFill>
                            <a:srgbClr val="000000"/>
                          </a:solidFill>
                          <a:effectLst/>
                        </a:rPr>
                        <a:t>6</a:t>
                      </a:r>
                      <a:endParaRPr lang="en-US" sz="600" b="0" cap="none" spc="0">
                        <a:solidFill>
                          <a:srgbClr val="000000"/>
                        </a:solidFill>
                        <a:effectLst/>
                      </a:endParaRPr>
                    </a:p>
                  </a:txBody>
                  <a:tcPr marL="9804" marR="9804" marT="4902" marB="32682"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r>
                        <a:rPr lang="en-US" sz="600" cap="none" spc="0">
                          <a:solidFill>
                            <a:srgbClr val="000000"/>
                          </a:solidFill>
                          <a:effectLst/>
                        </a:rPr>
                        <a:t>F9 FT B1026</a:t>
                      </a:r>
                    </a:p>
                  </a:txBody>
                  <a:tcPr marL="9804" marR="9804" marT="4902" marB="32682" anchor="ctr">
                    <a:lnL w="12700" cmpd="sng">
                      <a:noFill/>
                      <a:prstDash val="solid"/>
                    </a:lnL>
                    <a:lnR w="12700" cmpd="sng">
                      <a:noFill/>
                      <a:prstDash val="solid"/>
                    </a:lnR>
                    <a:lnT w="12700" cmpd="sng">
                      <a:noFill/>
                      <a:prstDash val="solid"/>
                    </a:lnT>
                    <a:lnB w="12700" cmpd="sng">
                      <a:noFill/>
                      <a:prstDash val="solid"/>
                    </a:lnB>
                    <a:solidFill>
                      <a:srgbClr val="F7F7F7"/>
                    </a:solidFill>
                  </a:tcPr>
                </a:tc>
                <a:extLst>
                  <a:ext uri="{0D108BD9-81ED-4DB2-BD59-A6C34878D82A}">
                    <a16:rowId xmlns:a16="http://schemas.microsoft.com/office/drawing/2014/main" val="261342628"/>
                  </a:ext>
                </a:extLst>
              </a:tr>
              <a:tr h="137808">
                <a:tc>
                  <a:txBody>
                    <a:bodyPr/>
                    <a:lstStyle/>
                    <a:p>
                      <a:pPr algn="r" fontAlgn="ctr"/>
                      <a:r>
                        <a:rPr lang="en-US" sz="600" cap="none" spc="0">
                          <a:solidFill>
                            <a:schemeClr val="tx1"/>
                          </a:solidFill>
                          <a:effectLst/>
                        </a:rPr>
                        <a:t>7</a:t>
                      </a:r>
                      <a:endParaRPr lang="en-US" sz="600" b="0" cap="none" spc="0">
                        <a:solidFill>
                          <a:schemeClr val="tx1"/>
                        </a:solidFill>
                        <a:effectLst/>
                      </a:endParaRPr>
                    </a:p>
                  </a:txBody>
                  <a:tcPr marL="9804" marR="9804" marT="4902" marB="32682"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r>
                        <a:rPr lang="en-US" sz="600" cap="none" spc="0">
                          <a:solidFill>
                            <a:schemeClr val="tx1"/>
                          </a:solidFill>
                          <a:effectLst/>
                        </a:rPr>
                        <a:t>F9 FT B1030</a:t>
                      </a:r>
                    </a:p>
                  </a:txBody>
                  <a:tcPr marL="9804" marR="9804" marT="4902" marB="32682"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453762077"/>
                  </a:ext>
                </a:extLst>
              </a:tr>
              <a:tr h="137808">
                <a:tc>
                  <a:txBody>
                    <a:bodyPr/>
                    <a:lstStyle/>
                    <a:p>
                      <a:pPr algn="r" fontAlgn="ctr"/>
                      <a:r>
                        <a:rPr lang="en-US" sz="600" cap="none" spc="0">
                          <a:solidFill>
                            <a:srgbClr val="000000"/>
                          </a:solidFill>
                          <a:effectLst/>
                        </a:rPr>
                        <a:t>8</a:t>
                      </a:r>
                      <a:endParaRPr lang="en-US" sz="600" b="0" cap="none" spc="0">
                        <a:solidFill>
                          <a:srgbClr val="000000"/>
                        </a:solidFill>
                        <a:effectLst/>
                      </a:endParaRPr>
                    </a:p>
                  </a:txBody>
                  <a:tcPr marL="9804" marR="9804" marT="4902" marB="32682"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r>
                        <a:rPr lang="en-US" sz="600" cap="none" spc="0">
                          <a:solidFill>
                            <a:srgbClr val="000000"/>
                          </a:solidFill>
                          <a:effectLst/>
                        </a:rPr>
                        <a:t>F9 FT B1021.2</a:t>
                      </a:r>
                    </a:p>
                  </a:txBody>
                  <a:tcPr marL="9804" marR="9804" marT="4902" marB="32682" anchor="ctr">
                    <a:lnL w="12700" cmpd="sng">
                      <a:noFill/>
                      <a:prstDash val="solid"/>
                    </a:lnL>
                    <a:lnR w="12700" cmpd="sng">
                      <a:noFill/>
                      <a:prstDash val="solid"/>
                    </a:lnR>
                    <a:lnT w="12700" cmpd="sng">
                      <a:noFill/>
                      <a:prstDash val="solid"/>
                    </a:lnT>
                    <a:lnB w="12700" cmpd="sng">
                      <a:noFill/>
                      <a:prstDash val="solid"/>
                    </a:lnB>
                    <a:solidFill>
                      <a:srgbClr val="F7F7F7"/>
                    </a:solidFill>
                  </a:tcPr>
                </a:tc>
                <a:extLst>
                  <a:ext uri="{0D108BD9-81ED-4DB2-BD59-A6C34878D82A}">
                    <a16:rowId xmlns:a16="http://schemas.microsoft.com/office/drawing/2014/main" val="3549659836"/>
                  </a:ext>
                </a:extLst>
              </a:tr>
              <a:tr h="137808">
                <a:tc>
                  <a:txBody>
                    <a:bodyPr/>
                    <a:lstStyle/>
                    <a:p>
                      <a:pPr algn="r" fontAlgn="ctr"/>
                      <a:r>
                        <a:rPr lang="en-US" sz="600" cap="none" spc="0">
                          <a:solidFill>
                            <a:schemeClr val="tx1"/>
                          </a:solidFill>
                          <a:effectLst/>
                        </a:rPr>
                        <a:t>9</a:t>
                      </a:r>
                      <a:endParaRPr lang="en-US" sz="600" b="0" cap="none" spc="0">
                        <a:solidFill>
                          <a:schemeClr val="tx1"/>
                        </a:solidFill>
                        <a:effectLst/>
                      </a:endParaRPr>
                    </a:p>
                  </a:txBody>
                  <a:tcPr marL="9804" marR="9804" marT="4902" marB="32682"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r>
                        <a:rPr lang="en-US" sz="600" cap="none" spc="0">
                          <a:solidFill>
                            <a:schemeClr val="tx1"/>
                          </a:solidFill>
                          <a:effectLst/>
                        </a:rPr>
                        <a:t>F9 FT B1032.1</a:t>
                      </a:r>
                    </a:p>
                  </a:txBody>
                  <a:tcPr marL="9804" marR="9804" marT="4902" marB="32682"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695605413"/>
                  </a:ext>
                </a:extLst>
              </a:tr>
              <a:tr h="137808">
                <a:tc>
                  <a:txBody>
                    <a:bodyPr/>
                    <a:lstStyle/>
                    <a:p>
                      <a:pPr algn="r" fontAlgn="ctr"/>
                      <a:r>
                        <a:rPr lang="en-US" sz="600" cap="none" spc="0">
                          <a:solidFill>
                            <a:srgbClr val="000000"/>
                          </a:solidFill>
                          <a:effectLst/>
                        </a:rPr>
                        <a:t>10</a:t>
                      </a:r>
                      <a:endParaRPr lang="en-US" sz="600" b="0" cap="none" spc="0">
                        <a:solidFill>
                          <a:srgbClr val="000000"/>
                        </a:solidFill>
                        <a:effectLst/>
                      </a:endParaRPr>
                    </a:p>
                  </a:txBody>
                  <a:tcPr marL="9804" marR="9804" marT="4902" marB="32682"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r>
                        <a:rPr lang="en-US" sz="600" cap="none" spc="0">
                          <a:solidFill>
                            <a:srgbClr val="000000"/>
                          </a:solidFill>
                          <a:effectLst/>
                        </a:rPr>
                        <a:t>F9 B4 B1040.1</a:t>
                      </a:r>
                    </a:p>
                  </a:txBody>
                  <a:tcPr marL="9804" marR="9804" marT="4902" marB="32682" anchor="ctr">
                    <a:lnL w="12700" cmpd="sng">
                      <a:noFill/>
                      <a:prstDash val="solid"/>
                    </a:lnL>
                    <a:lnR w="12700" cmpd="sng">
                      <a:noFill/>
                      <a:prstDash val="solid"/>
                    </a:lnR>
                    <a:lnT w="12700" cmpd="sng">
                      <a:noFill/>
                      <a:prstDash val="solid"/>
                    </a:lnT>
                    <a:lnB w="12700" cmpd="sng">
                      <a:noFill/>
                      <a:prstDash val="solid"/>
                    </a:lnB>
                    <a:solidFill>
                      <a:srgbClr val="F7F7F7"/>
                    </a:solidFill>
                  </a:tcPr>
                </a:tc>
                <a:extLst>
                  <a:ext uri="{0D108BD9-81ED-4DB2-BD59-A6C34878D82A}">
                    <a16:rowId xmlns:a16="http://schemas.microsoft.com/office/drawing/2014/main" val="2752681727"/>
                  </a:ext>
                </a:extLst>
              </a:tr>
              <a:tr h="137808">
                <a:tc>
                  <a:txBody>
                    <a:bodyPr/>
                    <a:lstStyle/>
                    <a:p>
                      <a:pPr algn="r" fontAlgn="ctr"/>
                      <a:r>
                        <a:rPr lang="en-US" sz="600" cap="none" spc="0">
                          <a:solidFill>
                            <a:schemeClr val="tx1"/>
                          </a:solidFill>
                          <a:effectLst/>
                        </a:rPr>
                        <a:t>11</a:t>
                      </a:r>
                      <a:endParaRPr lang="en-US" sz="600" b="0" cap="none" spc="0">
                        <a:solidFill>
                          <a:schemeClr val="tx1"/>
                        </a:solidFill>
                        <a:effectLst/>
                      </a:endParaRPr>
                    </a:p>
                  </a:txBody>
                  <a:tcPr marL="9804" marR="9804" marT="4902" marB="32682"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r>
                        <a:rPr lang="en-US" sz="600" cap="none" spc="0">
                          <a:solidFill>
                            <a:schemeClr val="tx1"/>
                          </a:solidFill>
                          <a:effectLst/>
                        </a:rPr>
                        <a:t>F9 FT B1031.2</a:t>
                      </a:r>
                    </a:p>
                  </a:txBody>
                  <a:tcPr marL="9804" marR="9804" marT="4902" marB="32682"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1765742749"/>
                  </a:ext>
                </a:extLst>
              </a:tr>
              <a:tr h="137808">
                <a:tc>
                  <a:txBody>
                    <a:bodyPr/>
                    <a:lstStyle/>
                    <a:p>
                      <a:pPr algn="r" fontAlgn="ctr"/>
                      <a:r>
                        <a:rPr lang="en-US" sz="600" cap="none" spc="0">
                          <a:solidFill>
                            <a:srgbClr val="000000"/>
                          </a:solidFill>
                          <a:effectLst/>
                        </a:rPr>
                        <a:t>12</a:t>
                      </a:r>
                      <a:endParaRPr lang="en-US" sz="600" b="0" cap="none" spc="0">
                        <a:solidFill>
                          <a:srgbClr val="000000"/>
                        </a:solidFill>
                        <a:effectLst/>
                      </a:endParaRPr>
                    </a:p>
                  </a:txBody>
                  <a:tcPr marL="9804" marR="9804" marT="4902" marB="32682"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r>
                        <a:rPr lang="en-US" sz="600" cap="none" spc="0">
                          <a:solidFill>
                            <a:srgbClr val="000000"/>
                          </a:solidFill>
                          <a:effectLst/>
                        </a:rPr>
                        <a:t>F9 B4 B1043.1</a:t>
                      </a:r>
                    </a:p>
                  </a:txBody>
                  <a:tcPr marL="9804" marR="9804" marT="4902" marB="32682" anchor="ctr">
                    <a:lnL w="12700" cmpd="sng">
                      <a:noFill/>
                      <a:prstDash val="solid"/>
                    </a:lnL>
                    <a:lnR w="12700" cmpd="sng">
                      <a:noFill/>
                      <a:prstDash val="solid"/>
                    </a:lnR>
                    <a:lnT w="12700" cmpd="sng">
                      <a:noFill/>
                      <a:prstDash val="solid"/>
                    </a:lnT>
                    <a:lnB w="12700" cmpd="sng">
                      <a:noFill/>
                      <a:prstDash val="solid"/>
                    </a:lnB>
                    <a:solidFill>
                      <a:srgbClr val="F7F7F7"/>
                    </a:solidFill>
                  </a:tcPr>
                </a:tc>
                <a:extLst>
                  <a:ext uri="{0D108BD9-81ED-4DB2-BD59-A6C34878D82A}">
                    <a16:rowId xmlns:a16="http://schemas.microsoft.com/office/drawing/2014/main" val="2396999515"/>
                  </a:ext>
                </a:extLst>
              </a:tr>
              <a:tr h="137808">
                <a:tc>
                  <a:txBody>
                    <a:bodyPr/>
                    <a:lstStyle/>
                    <a:p>
                      <a:pPr algn="r" fontAlgn="ctr"/>
                      <a:r>
                        <a:rPr lang="en-US" sz="600" cap="none" spc="0">
                          <a:solidFill>
                            <a:schemeClr val="tx1"/>
                          </a:solidFill>
                          <a:effectLst/>
                        </a:rPr>
                        <a:t>13</a:t>
                      </a:r>
                      <a:endParaRPr lang="en-US" sz="600" b="0" cap="none" spc="0">
                        <a:solidFill>
                          <a:schemeClr val="tx1"/>
                        </a:solidFill>
                        <a:effectLst/>
                      </a:endParaRPr>
                    </a:p>
                  </a:txBody>
                  <a:tcPr marL="9804" marR="9804" marT="4902" marB="32682"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r>
                        <a:rPr lang="en-US" sz="600" cap="none" spc="0">
                          <a:solidFill>
                            <a:schemeClr val="tx1"/>
                          </a:solidFill>
                          <a:effectLst/>
                        </a:rPr>
                        <a:t>F9 FT B1032.2</a:t>
                      </a:r>
                    </a:p>
                  </a:txBody>
                  <a:tcPr marL="9804" marR="9804" marT="4902" marB="32682"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217670318"/>
                  </a:ext>
                </a:extLst>
              </a:tr>
              <a:tr h="137808">
                <a:tc>
                  <a:txBody>
                    <a:bodyPr/>
                    <a:lstStyle/>
                    <a:p>
                      <a:pPr algn="r" fontAlgn="ctr"/>
                      <a:r>
                        <a:rPr lang="en-US" sz="600" cap="none" spc="0">
                          <a:solidFill>
                            <a:srgbClr val="000000"/>
                          </a:solidFill>
                          <a:effectLst/>
                        </a:rPr>
                        <a:t>14</a:t>
                      </a:r>
                      <a:endParaRPr lang="en-US" sz="600" b="0" cap="none" spc="0">
                        <a:solidFill>
                          <a:srgbClr val="000000"/>
                        </a:solidFill>
                        <a:effectLst/>
                      </a:endParaRPr>
                    </a:p>
                  </a:txBody>
                  <a:tcPr marL="9804" marR="9804" marT="4902" marB="32682"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r>
                        <a:rPr lang="en-US" sz="600" cap="none" spc="0">
                          <a:solidFill>
                            <a:srgbClr val="000000"/>
                          </a:solidFill>
                          <a:effectLst/>
                        </a:rPr>
                        <a:t>F9 B4 B1040.2</a:t>
                      </a:r>
                    </a:p>
                  </a:txBody>
                  <a:tcPr marL="9804" marR="9804" marT="4902" marB="32682" anchor="ctr">
                    <a:lnL w="12700" cmpd="sng">
                      <a:noFill/>
                      <a:prstDash val="solid"/>
                    </a:lnL>
                    <a:lnR w="12700" cmpd="sng">
                      <a:noFill/>
                      <a:prstDash val="solid"/>
                    </a:lnR>
                    <a:lnT w="12700" cmpd="sng">
                      <a:noFill/>
                      <a:prstDash val="solid"/>
                    </a:lnT>
                    <a:lnB w="12700" cmpd="sng">
                      <a:noFill/>
                      <a:prstDash val="solid"/>
                    </a:lnB>
                    <a:solidFill>
                      <a:srgbClr val="F7F7F7"/>
                    </a:solidFill>
                  </a:tcPr>
                </a:tc>
                <a:extLst>
                  <a:ext uri="{0D108BD9-81ED-4DB2-BD59-A6C34878D82A}">
                    <a16:rowId xmlns:a16="http://schemas.microsoft.com/office/drawing/2014/main" val="3259832204"/>
                  </a:ext>
                </a:extLst>
              </a:tr>
              <a:tr h="137808">
                <a:tc>
                  <a:txBody>
                    <a:bodyPr/>
                    <a:lstStyle/>
                    <a:p>
                      <a:pPr algn="r" fontAlgn="ctr"/>
                      <a:r>
                        <a:rPr lang="en-US" sz="600" cap="none" spc="0">
                          <a:solidFill>
                            <a:schemeClr val="tx1"/>
                          </a:solidFill>
                          <a:effectLst/>
                        </a:rPr>
                        <a:t>15</a:t>
                      </a:r>
                      <a:endParaRPr lang="en-US" sz="600" b="0" cap="none" spc="0">
                        <a:solidFill>
                          <a:schemeClr val="tx1"/>
                        </a:solidFill>
                        <a:effectLst/>
                      </a:endParaRPr>
                    </a:p>
                  </a:txBody>
                  <a:tcPr marL="9804" marR="9804" marT="4902" marB="32682"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r>
                        <a:rPr lang="en-US" sz="600" cap="none" spc="0">
                          <a:solidFill>
                            <a:schemeClr val="tx1"/>
                          </a:solidFill>
                          <a:effectLst/>
                        </a:rPr>
                        <a:t>F9 B5 B1046.2</a:t>
                      </a:r>
                    </a:p>
                  </a:txBody>
                  <a:tcPr marL="9804" marR="9804" marT="4902" marB="32682"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1371095022"/>
                  </a:ext>
                </a:extLst>
              </a:tr>
              <a:tr h="137808">
                <a:tc>
                  <a:txBody>
                    <a:bodyPr/>
                    <a:lstStyle/>
                    <a:p>
                      <a:pPr algn="r" fontAlgn="ctr"/>
                      <a:r>
                        <a:rPr lang="en-US" sz="600" cap="none" spc="0">
                          <a:solidFill>
                            <a:srgbClr val="000000"/>
                          </a:solidFill>
                          <a:effectLst/>
                        </a:rPr>
                        <a:t>16</a:t>
                      </a:r>
                      <a:endParaRPr lang="en-US" sz="600" b="0" cap="none" spc="0">
                        <a:solidFill>
                          <a:srgbClr val="000000"/>
                        </a:solidFill>
                        <a:effectLst/>
                      </a:endParaRPr>
                    </a:p>
                  </a:txBody>
                  <a:tcPr marL="9804" marR="9804" marT="4902" marB="32682"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r>
                        <a:rPr lang="en-US" sz="600" cap="none" spc="0">
                          <a:solidFill>
                            <a:srgbClr val="000000"/>
                          </a:solidFill>
                          <a:effectLst/>
                        </a:rPr>
                        <a:t>F9 B5 B1047.2</a:t>
                      </a:r>
                    </a:p>
                  </a:txBody>
                  <a:tcPr marL="9804" marR="9804" marT="4902" marB="32682" anchor="ctr">
                    <a:lnL w="12700" cmpd="sng">
                      <a:noFill/>
                      <a:prstDash val="solid"/>
                    </a:lnL>
                    <a:lnR w="12700" cmpd="sng">
                      <a:noFill/>
                      <a:prstDash val="solid"/>
                    </a:lnR>
                    <a:lnT w="12700" cmpd="sng">
                      <a:noFill/>
                      <a:prstDash val="solid"/>
                    </a:lnT>
                    <a:lnB w="12700" cmpd="sng">
                      <a:noFill/>
                      <a:prstDash val="solid"/>
                    </a:lnB>
                    <a:solidFill>
                      <a:srgbClr val="F7F7F7"/>
                    </a:solidFill>
                  </a:tcPr>
                </a:tc>
                <a:extLst>
                  <a:ext uri="{0D108BD9-81ED-4DB2-BD59-A6C34878D82A}">
                    <a16:rowId xmlns:a16="http://schemas.microsoft.com/office/drawing/2014/main" val="3133146789"/>
                  </a:ext>
                </a:extLst>
              </a:tr>
              <a:tr h="137808">
                <a:tc>
                  <a:txBody>
                    <a:bodyPr/>
                    <a:lstStyle/>
                    <a:p>
                      <a:pPr algn="r" fontAlgn="ctr"/>
                      <a:r>
                        <a:rPr lang="en-US" sz="600" cap="none" spc="0">
                          <a:solidFill>
                            <a:schemeClr val="tx1"/>
                          </a:solidFill>
                          <a:effectLst/>
                        </a:rPr>
                        <a:t>17</a:t>
                      </a:r>
                      <a:endParaRPr lang="en-US" sz="600" b="0" cap="none" spc="0">
                        <a:solidFill>
                          <a:schemeClr val="tx1"/>
                        </a:solidFill>
                        <a:effectLst/>
                      </a:endParaRPr>
                    </a:p>
                  </a:txBody>
                  <a:tcPr marL="9804" marR="9804" marT="4902" marB="32682"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r>
                        <a:rPr lang="en-US" sz="600" cap="none" spc="0">
                          <a:solidFill>
                            <a:schemeClr val="tx1"/>
                          </a:solidFill>
                          <a:effectLst/>
                        </a:rPr>
                        <a:t>F9 B5 B1046.3</a:t>
                      </a:r>
                    </a:p>
                  </a:txBody>
                  <a:tcPr marL="9804" marR="9804" marT="4902" marB="32682"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2761654353"/>
                  </a:ext>
                </a:extLst>
              </a:tr>
              <a:tr h="137808">
                <a:tc>
                  <a:txBody>
                    <a:bodyPr/>
                    <a:lstStyle/>
                    <a:p>
                      <a:pPr algn="r" fontAlgn="ctr"/>
                      <a:r>
                        <a:rPr lang="en-US" sz="600" cap="none" spc="0">
                          <a:solidFill>
                            <a:srgbClr val="000000"/>
                          </a:solidFill>
                          <a:effectLst/>
                        </a:rPr>
                        <a:t>18</a:t>
                      </a:r>
                      <a:endParaRPr lang="en-US" sz="600" b="0" cap="none" spc="0">
                        <a:solidFill>
                          <a:srgbClr val="000000"/>
                        </a:solidFill>
                        <a:effectLst/>
                      </a:endParaRPr>
                    </a:p>
                  </a:txBody>
                  <a:tcPr marL="9804" marR="9804" marT="4902" marB="32682"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r>
                        <a:rPr lang="en-US" sz="600" cap="none" spc="0">
                          <a:solidFill>
                            <a:srgbClr val="000000"/>
                          </a:solidFill>
                          <a:effectLst/>
                        </a:rPr>
                        <a:t>F9 B5B1054</a:t>
                      </a:r>
                    </a:p>
                  </a:txBody>
                  <a:tcPr marL="9804" marR="9804" marT="4902" marB="32682" anchor="ctr">
                    <a:lnL w="12700" cmpd="sng">
                      <a:noFill/>
                      <a:prstDash val="solid"/>
                    </a:lnL>
                    <a:lnR w="12700" cmpd="sng">
                      <a:noFill/>
                      <a:prstDash val="solid"/>
                    </a:lnR>
                    <a:lnT w="12700" cmpd="sng">
                      <a:noFill/>
                      <a:prstDash val="solid"/>
                    </a:lnT>
                    <a:lnB w="12700" cmpd="sng">
                      <a:noFill/>
                      <a:prstDash val="solid"/>
                    </a:lnB>
                    <a:solidFill>
                      <a:srgbClr val="F7F7F7"/>
                    </a:solidFill>
                  </a:tcPr>
                </a:tc>
                <a:extLst>
                  <a:ext uri="{0D108BD9-81ED-4DB2-BD59-A6C34878D82A}">
                    <a16:rowId xmlns:a16="http://schemas.microsoft.com/office/drawing/2014/main" val="905878661"/>
                  </a:ext>
                </a:extLst>
              </a:tr>
              <a:tr h="137808">
                <a:tc>
                  <a:txBody>
                    <a:bodyPr/>
                    <a:lstStyle/>
                    <a:p>
                      <a:pPr algn="r" fontAlgn="ctr"/>
                      <a:r>
                        <a:rPr lang="en-US" sz="600" cap="none" spc="0">
                          <a:solidFill>
                            <a:schemeClr val="tx1"/>
                          </a:solidFill>
                          <a:effectLst/>
                        </a:rPr>
                        <a:t>19</a:t>
                      </a:r>
                      <a:endParaRPr lang="en-US" sz="600" b="0" cap="none" spc="0">
                        <a:solidFill>
                          <a:schemeClr val="tx1"/>
                        </a:solidFill>
                        <a:effectLst/>
                      </a:endParaRPr>
                    </a:p>
                  </a:txBody>
                  <a:tcPr marL="9804" marR="9804" marT="4902" marB="32682"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r>
                        <a:rPr lang="en-US" sz="600" cap="none" spc="0">
                          <a:solidFill>
                            <a:schemeClr val="tx1"/>
                          </a:solidFill>
                          <a:effectLst/>
                        </a:rPr>
                        <a:t>F9 B5 B1048.3</a:t>
                      </a:r>
                    </a:p>
                  </a:txBody>
                  <a:tcPr marL="9804" marR="9804" marT="4902" marB="32682"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1672398302"/>
                  </a:ext>
                </a:extLst>
              </a:tr>
              <a:tr h="137808">
                <a:tc>
                  <a:txBody>
                    <a:bodyPr/>
                    <a:lstStyle/>
                    <a:p>
                      <a:pPr algn="r" fontAlgn="ctr"/>
                      <a:r>
                        <a:rPr lang="en-US" sz="600" cap="none" spc="0">
                          <a:solidFill>
                            <a:srgbClr val="000000"/>
                          </a:solidFill>
                          <a:effectLst/>
                        </a:rPr>
                        <a:t>20</a:t>
                      </a:r>
                      <a:endParaRPr lang="en-US" sz="600" b="0" cap="none" spc="0">
                        <a:solidFill>
                          <a:srgbClr val="000000"/>
                        </a:solidFill>
                        <a:effectLst/>
                      </a:endParaRPr>
                    </a:p>
                  </a:txBody>
                  <a:tcPr marL="9804" marR="9804" marT="4902" marB="32682"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r>
                        <a:rPr lang="en-US" sz="600" cap="none" spc="0">
                          <a:solidFill>
                            <a:srgbClr val="000000"/>
                          </a:solidFill>
                          <a:effectLst/>
                        </a:rPr>
                        <a:t>F9 B5 B1051.2</a:t>
                      </a:r>
                    </a:p>
                  </a:txBody>
                  <a:tcPr marL="9804" marR="9804" marT="4902" marB="32682" anchor="ctr">
                    <a:lnL w="12700" cmpd="sng">
                      <a:noFill/>
                      <a:prstDash val="solid"/>
                    </a:lnL>
                    <a:lnR w="12700" cmpd="sng">
                      <a:noFill/>
                      <a:prstDash val="solid"/>
                    </a:lnR>
                    <a:lnT w="12700" cmpd="sng">
                      <a:noFill/>
                      <a:prstDash val="solid"/>
                    </a:lnT>
                    <a:lnB w="12700" cmpd="sng">
                      <a:noFill/>
                      <a:prstDash val="solid"/>
                    </a:lnB>
                    <a:solidFill>
                      <a:srgbClr val="F7F7F7"/>
                    </a:solidFill>
                  </a:tcPr>
                </a:tc>
                <a:extLst>
                  <a:ext uri="{0D108BD9-81ED-4DB2-BD59-A6C34878D82A}">
                    <a16:rowId xmlns:a16="http://schemas.microsoft.com/office/drawing/2014/main" val="2940241036"/>
                  </a:ext>
                </a:extLst>
              </a:tr>
              <a:tr h="137808">
                <a:tc>
                  <a:txBody>
                    <a:bodyPr/>
                    <a:lstStyle/>
                    <a:p>
                      <a:pPr algn="r" fontAlgn="ctr"/>
                      <a:r>
                        <a:rPr lang="en-US" sz="600" cap="none" spc="0">
                          <a:solidFill>
                            <a:schemeClr val="tx1"/>
                          </a:solidFill>
                          <a:effectLst/>
                        </a:rPr>
                        <a:t>21</a:t>
                      </a:r>
                      <a:endParaRPr lang="en-US" sz="600" b="0" cap="none" spc="0">
                        <a:solidFill>
                          <a:schemeClr val="tx1"/>
                        </a:solidFill>
                        <a:effectLst/>
                      </a:endParaRPr>
                    </a:p>
                  </a:txBody>
                  <a:tcPr marL="9804" marR="9804" marT="4902" marB="32682"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r>
                        <a:rPr lang="en-US" sz="600" cap="none" spc="0">
                          <a:solidFill>
                            <a:schemeClr val="tx1"/>
                          </a:solidFill>
                          <a:effectLst/>
                        </a:rPr>
                        <a:t>F9 B5B1060.1</a:t>
                      </a:r>
                    </a:p>
                  </a:txBody>
                  <a:tcPr marL="9804" marR="9804" marT="4902" marB="32682"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2443465524"/>
                  </a:ext>
                </a:extLst>
              </a:tr>
              <a:tr h="137808">
                <a:tc>
                  <a:txBody>
                    <a:bodyPr/>
                    <a:lstStyle/>
                    <a:p>
                      <a:pPr algn="r" fontAlgn="ctr"/>
                      <a:r>
                        <a:rPr lang="en-US" sz="600" cap="none" spc="0">
                          <a:solidFill>
                            <a:srgbClr val="000000"/>
                          </a:solidFill>
                          <a:effectLst/>
                        </a:rPr>
                        <a:t>22</a:t>
                      </a:r>
                      <a:endParaRPr lang="en-US" sz="600" b="0" cap="none" spc="0">
                        <a:solidFill>
                          <a:srgbClr val="000000"/>
                        </a:solidFill>
                        <a:effectLst/>
                      </a:endParaRPr>
                    </a:p>
                  </a:txBody>
                  <a:tcPr marL="9804" marR="9804" marT="4902" marB="32682"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r>
                        <a:rPr lang="en-US" sz="600" cap="none" spc="0">
                          <a:solidFill>
                            <a:srgbClr val="000000"/>
                          </a:solidFill>
                          <a:effectLst/>
                        </a:rPr>
                        <a:t>F9 B5 B1058.2</a:t>
                      </a:r>
                    </a:p>
                  </a:txBody>
                  <a:tcPr marL="9804" marR="9804" marT="4902" marB="32682" anchor="ctr">
                    <a:lnL w="12700" cmpd="sng">
                      <a:noFill/>
                      <a:prstDash val="solid"/>
                    </a:lnL>
                    <a:lnR w="12700" cmpd="sng">
                      <a:noFill/>
                      <a:prstDash val="solid"/>
                    </a:lnR>
                    <a:lnT w="12700" cmpd="sng">
                      <a:noFill/>
                      <a:prstDash val="solid"/>
                    </a:lnT>
                    <a:lnB w="12700" cmpd="sng">
                      <a:noFill/>
                      <a:prstDash val="solid"/>
                    </a:lnB>
                    <a:solidFill>
                      <a:srgbClr val="F7F7F7"/>
                    </a:solidFill>
                  </a:tcPr>
                </a:tc>
                <a:extLst>
                  <a:ext uri="{0D108BD9-81ED-4DB2-BD59-A6C34878D82A}">
                    <a16:rowId xmlns:a16="http://schemas.microsoft.com/office/drawing/2014/main" val="2267804786"/>
                  </a:ext>
                </a:extLst>
              </a:tr>
              <a:tr h="137808">
                <a:tc>
                  <a:txBody>
                    <a:bodyPr/>
                    <a:lstStyle/>
                    <a:p>
                      <a:pPr algn="r" fontAlgn="ctr"/>
                      <a:r>
                        <a:rPr lang="en-US" sz="600" cap="none" spc="0">
                          <a:solidFill>
                            <a:schemeClr val="tx1"/>
                          </a:solidFill>
                          <a:effectLst/>
                        </a:rPr>
                        <a:t>23</a:t>
                      </a:r>
                      <a:endParaRPr lang="en-US" sz="600" b="0" cap="none" spc="0">
                        <a:solidFill>
                          <a:schemeClr val="tx1"/>
                        </a:solidFill>
                        <a:effectLst/>
                      </a:endParaRPr>
                    </a:p>
                  </a:txBody>
                  <a:tcPr marL="9804" marR="9804" marT="4902" marB="32682"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r>
                        <a:rPr lang="en-US" sz="600" cap="none" spc="0">
                          <a:solidFill>
                            <a:schemeClr val="tx1"/>
                          </a:solidFill>
                          <a:effectLst/>
                        </a:rPr>
                        <a:t>F9 B5B1062.1</a:t>
                      </a:r>
                    </a:p>
                  </a:txBody>
                  <a:tcPr marL="9804" marR="9804" marT="4902" marB="32682"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1865216796"/>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Space Free Stock Photo - Public Domain Pictures">
            <a:extLst>
              <a:ext uri="{FF2B5EF4-FFF2-40B4-BE49-F238E27FC236}">
                <a16:creationId xmlns:a16="http://schemas.microsoft.com/office/drawing/2014/main" id="{58726EC7-671A-ADED-1247-E28E0109DAE1}"/>
              </a:ext>
            </a:extLst>
          </p:cNvPr>
          <p:cNvPicPr>
            <a:picLocks noChangeAspect="1"/>
          </p:cNvPicPr>
          <p:nvPr/>
        </p:nvPicPr>
        <p:blipFill rotWithShape="1">
          <a:blip r:embed="rId2"/>
          <a:srcRect l="4140" r="16548"/>
          <a:stretch/>
        </p:blipFill>
        <p:spPr>
          <a:xfrm>
            <a:off x="1" y="10"/>
            <a:ext cx="9669642" cy="6857990"/>
          </a:xfrm>
          <a:prstGeom prst="rect">
            <a:avLst/>
          </a:prstGeom>
        </p:spPr>
      </p:pic>
      <p:sp>
        <p:nvSpPr>
          <p:cNvPr id="22" name="Rectangle 2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531610" y="365125"/>
            <a:ext cx="3822189"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Executive Summary</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531610" y="2434201"/>
            <a:ext cx="3822189" cy="374276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000" dirty="0">
                <a:solidFill>
                  <a:schemeClr val="tx1"/>
                </a:solidFill>
                <a:latin typeface="+mn-lt"/>
              </a:rPr>
              <a:t>I collect information from various sources, process it and study what parameters and how the success of landing depends</a:t>
            </a:r>
          </a:p>
          <a:p>
            <a:pPr>
              <a:spcBef>
                <a:spcPts val="1400"/>
              </a:spcBef>
              <a:buFont typeface="Arial" panose="020B0604020202020204" pitchFamily="34" charset="0"/>
              <a:buChar char="•"/>
            </a:pPr>
            <a:r>
              <a:rPr lang="en-US" sz="2000" dirty="0">
                <a:solidFill>
                  <a:schemeClr val="tx1"/>
                </a:solidFill>
                <a:latin typeface="+mn-lt"/>
              </a:rPr>
              <a:t> I train and test various machine learning models to obtain a prediction of the success of landing, and therefore the cost of the project.</a:t>
            </a:r>
            <a:endParaRPr lang="en-US" sz="2000" dirty="0">
              <a:solidFill>
                <a:schemeClr val="tx1"/>
              </a:solidFill>
              <a:latin typeface="+mn-lt"/>
              <a:cs typeface="Calibri"/>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a:solidFill>
                  <a:prstClr val="black">
                    <a:tint val="75000"/>
                  </a:prstClr>
                </a:solidFill>
                <a:latin typeface="Calibri" panose="020F0502020204030204"/>
              </a:rPr>
              <a:pPr>
                <a:spcAft>
                  <a:spcPts val="600"/>
                </a:spcAft>
                <a:defRPr/>
              </a:pPr>
              <a:t>3</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2">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4">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1051560" y="586822"/>
            <a:ext cx="3657600"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700">
                <a:solidFill>
                  <a:schemeClr val="tx1"/>
                </a:solidFill>
                <a:latin typeface="+mj-lt"/>
                <a:ea typeface="+mj-ea"/>
                <a:cs typeface="+mj-cs"/>
              </a:rPr>
              <a:t>Total Number of Successful and Failure Mission Outcomes</a:t>
            </a:r>
          </a:p>
        </p:txBody>
      </p:sp>
      <p:sp>
        <p:nvSpPr>
          <p:cNvPr id="17" name="Rectangle 16">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9" name="Rectangle 18">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50106" y="586822"/>
            <a:ext cx="6106742" cy="1645920"/>
          </a:xfrm>
          <a:prstGeom prst="rect">
            <a:avLst/>
          </a:prstGeom>
        </p:spPr>
        <p:txBody>
          <a:bodyPr vert="horz" lIns="91440" tIns="45720" rIns="91440" bIns="45720" rtlCol="0" anchor="ctr">
            <a:normAutofit/>
          </a:bodyPr>
          <a:lstStyle/>
          <a:p>
            <a:r>
              <a:rPr lang="en-US" sz="1100"/>
              <a:t>Q= """</a:t>
            </a:r>
          </a:p>
          <a:p>
            <a:r>
              <a:rPr lang="en-US" sz="1100"/>
              <a:t>SELECT Mission_Outcome, COUNT(*)    FROM SPACEXTBL</a:t>
            </a:r>
          </a:p>
          <a:p>
            <a:r>
              <a:rPr lang="en-US" sz="1100"/>
              <a:t>GROUP BY Mission_Outcome</a:t>
            </a:r>
          </a:p>
          <a:p>
            <a:r>
              <a:rPr lang="en-US" sz="1100"/>
              <a:t>"""</a:t>
            </a:r>
          </a:p>
          <a:p>
            <a:r>
              <a:rPr lang="en-US" sz="1100"/>
              <a:t>cur.execute(Q)</a:t>
            </a:r>
          </a:p>
          <a:p>
            <a:r>
              <a:rPr lang="en-US" sz="1100"/>
              <a:t>pd.read_sql_query(Q,conn) </a:t>
            </a:r>
          </a:p>
          <a:p>
            <a:pPr>
              <a:spcBef>
                <a:spcPts val="1400"/>
              </a:spcBef>
            </a:pPr>
            <a:endParaRPr lang="en-US" sz="1100"/>
          </a:p>
        </p:txBody>
      </p:sp>
      <p:pic>
        <p:nvPicPr>
          <p:cNvPr id="6" name="Picture 2" descr="Space Free Stock Photo - Public Domain Pictures">
            <a:extLst>
              <a:ext uri="{FF2B5EF4-FFF2-40B4-BE49-F238E27FC236}">
                <a16:creationId xmlns:a16="http://schemas.microsoft.com/office/drawing/2014/main" id="{1BD12B26-0D7F-E86A-64BA-2570A481C6A1}"/>
              </a:ext>
            </a:extLst>
          </p:cNvPr>
          <p:cNvPicPr>
            <a:picLocks noChangeAspect="1"/>
          </p:cNvPicPr>
          <p:nvPr/>
        </p:nvPicPr>
        <p:blipFill rotWithShape="1">
          <a:blip r:embed="rId2"/>
          <a:stretch/>
        </p:blipFill>
        <p:spPr>
          <a:xfrm>
            <a:off x="557783" y="2929655"/>
            <a:ext cx="5481509" cy="308334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6248" cy="365125"/>
          </a:xfrm>
        </p:spPr>
        <p:txBody>
          <a:bodyPr vert="horz" lIns="91440" tIns="45720" rIns="91440" bIns="45720" rtlCol="0" anchor="ctr">
            <a:normAutofit/>
          </a:bodyPr>
          <a:lstStyle/>
          <a:p>
            <a:pPr>
              <a:spcAft>
                <a:spcPts val="600"/>
              </a:spcAft>
              <a:defRPr/>
            </a:pPr>
            <a:fld id="{5075537C-CA84-1446-933C-8E9D027F9201}" type="slidenum">
              <a:rPr lang="en-US">
                <a:solidFill>
                  <a:schemeClr val="tx1">
                    <a:lumMod val="50000"/>
                    <a:lumOff val="50000"/>
                  </a:schemeClr>
                </a:solidFill>
              </a:rPr>
              <a:pPr>
                <a:spcAft>
                  <a:spcPts val="600"/>
                </a:spcAft>
                <a:defRPr/>
              </a:pPr>
              <a:t>30</a:t>
            </a:fld>
            <a:endParaRPr lang="en-US">
              <a:solidFill>
                <a:schemeClr val="tx1">
                  <a:lumMod val="50000"/>
                  <a:lumOff val="50000"/>
                </a:schemeClr>
              </a:solidFill>
            </a:endParaRPr>
          </a:p>
        </p:txBody>
      </p:sp>
      <p:graphicFrame>
        <p:nvGraphicFramePr>
          <p:cNvPr id="8" name="Table 7">
            <a:extLst>
              <a:ext uri="{FF2B5EF4-FFF2-40B4-BE49-F238E27FC236}">
                <a16:creationId xmlns:a16="http://schemas.microsoft.com/office/drawing/2014/main" id="{9346EC6C-C211-9E6F-FCCC-0273AB8913FF}"/>
              </a:ext>
            </a:extLst>
          </p:cNvPr>
          <p:cNvGraphicFramePr>
            <a:graphicFrameLocks noGrp="1"/>
          </p:cNvGraphicFramePr>
          <p:nvPr/>
        </p:nvGraphicFramePr>
        <p:xfrm>
          <a:off x="6198781" y="3190880"/>
          <a:ext cx="5523083" cy="2560902"/>
        </p:xfrm>
        <a:graphic>
          <a:graphicData uri="http://schemas.openxmlformats.org/drawingml/2006/table">
            <a:tbl>
              <a:tblPr firstRow="1" bandRow="1">
                <a:noFill/>
                <a:tableStyleId>{5C22544A-7EE6-4342-B048-85BDC9FD1C3A}</a:tableStyleId>
              </a:tblPr>
              <a:tblGrid>
                <a:gridCol w="2452472">
                  <a:extLst>
                    <a:ext uri="{9D8B030D-6E8A-4147-A177-3AD203B41FA5}">
                      <a16:colId xmlns:a16="http://schemas.microsoft.com/office/drawing/2014/main" val="2916487570"/>
                    </a:ext>
                  </a:extLst>
                </a:gridCol>
                <a:gridCol w="2552866">
                  <a:extLst>
                    <a:ext uri="{9D8B030D-6E8A-4147-A177-3AD203B41FA5}">
                      <a16:colId xmlns:a16="http://schemas.microsoft.com/office/drawing/2014/main" val="1806470351"/>
                    </a:ext>
                  </a:extLst>
                </a:gridCol>
                <a:gridCol w="517745">
                  <a:extLst>
                    <a:ext uri="{9D8B030D-6E8A-4147-A177-3AD203B41FA5}">
                      <a16:colId xmlns:a16="http://schemas.microsoft.com/office/drawing/2014/main" val="2140880471"/>
                    </a:ext>
                  </a:extLst>
                </a:gridCol>
              </a:tblGrid>
              <a:tr h="721458">
                <a:tc>
                  <a:txBody>
                    <a:bodyPr/>
                    <a:lstStyle/>
                    <a:p>
                      <a:pPr algn="r" fontAlgn="ctr"/>
                      <a:br>
                        <a:rPr lang="en-US" sz="1400" b="0" cap="all" spc="150">
                          <a:solidFill>
                            <a:schemeClr val="lt1"/>
                          </a:solidFill>
                          <a:effectLst/>
                        </a:rPr>
                      </a:br>
                      <a:r>
                        <a:rPr lang="en-US" sz="1400" b="0" cap="all" spc="150">
                          <a:solidFill>
                            <a:schemeClr val="lt1"/>
                          </a:solidFill>
                          <a:effectLst/>
                        </a:rPr>
                        <a:t>Mission_Outcome</a:t>
                      </a:r>
                    </a:p>
                  </a:txBody>
                  <a:tcPr marL="123914" marR="123914" marT="123914" marB="123914" anchor="ctr">
                    <a:lnL w="12700" cmpd="sng">
                      <a:noFill/>
                    </a:lnL>
                    <a:lnR w="12700" cmpd="sng">
                      <a:noFill/>
                    </a:lnR>
                    <a:lnT w="12700" cmpd="sng">
                      <a:noFill/>
                    </a:lnT>
                    <a:lnB w="38100" cmpd="sng">
                      <a:noFill/>
                    </a:lnB>
                    <a:solidFill>
                      <a:srgbClr val="505356"/>
                    </a:solidFill>
                  </a:tcPr>
                </a:tc>
                <a:tc>
                  <a:txBody>
                    <a:bodyPr/>
                    <a:lstStyle/>
                    <a:p>
                      <a:pPr algn="r" fontAlgn="ctr"/>
                      <a:r>
                        <a:rPr lang="en-US" sz="1400" b="0" cap="all" spc="150">
                          <a:solidFill>
                            <a:schemeClr val="lt1"/>
                          </a:solidFill>
                          <a:effectLst/>
                        </a:rPr>
                        <a:t>COUNT(*)</a:t>
                      </a:r>
                    </a:p>
                  </a:txBody>
                  <a:tcPr marL="123914" marR="123914" marT="123914" marB="123914" anchor="ctr">
                    <a:lnL w="12700" cmpd="sng">
                      <a:noFill/>
                    </a:lnL>
                    <a:lnR w="12700" cmpd="sng">
                      <a:noFill/>
                    </a:lnR>
                    <a:lnT w="12700" cmpd="sng">
                      <a:noFill/>
                    </a:lnT>
                    <a:lnB w="38100" cmpd="sng">
                      <a:noFill/>
                    </a:lnB>
                    <a:solidFill>
                      <a:srgbClr val="505356"/>
                    </a:solidFill>
                  </a:tcPr>
                </a:tc>
                <a:tc>
                  <a:txBody>
                    <a:bodyPr/>
                    <a:lstStyle/>
                    <a:p>
                      <a:endParaRPr lang="en-US" sz="1400" b="0" cap="all" spc="150">
                        <a:solidFill>
                          <a:schemeClr val="lt1"/>
                        </a:solidFill>
                      </a:endParaRPr>
                    </a:p>
                  </a:txBody>
                  <a:tcPr marL="123914" marR="123914" marT="123914" marB="123914">
                    <a:lnL w="12700" cmpd="sng">
                      <a:noFill/>
                    </a:lnL>
                    <a:lnR w="12700" cmpd="sng">
                      <a:noFill/>
                    </a:lnR>
                    <a:lnT w="12700" cmpd="sng">
                      <a:noFill/>
                    </a:lnT>
                    <a:lnB w="38100" cmpd="sng">
                      <a:noFill/>
                    </a:lnB>
                    <a:solidFill>
                      <a:srgbClr val="505356"/>
                    </a:solidFill>
                  </a:tcPr>
                </a:tc>
                <a:extLst>
                  <a:ext uri="{0D108BD9-81ED-4DB2-BD59-A6C34878D82A}">
                    <a16:rowId xmlns:a16="http://schemas.microsoft.com/office/drawing/2014/main" val="521163330"/>
                  </a:ext>
                </a:extLst>
              </a:tr>
              <a:tr h="459861">
                <a:tc>
                  <a:txBody>
                    <a:bodyPr/>
                    <a:lstStyle/>
                    <a:p>
                      <a:pPr algn="r" fontAlgn="ctr"/>
                      <a:r>
                        <a:rPr lang="en-US" sz="1200" cap="none" spc="0">
                          <a:solidFill>
                            <a:schemeClr val="tx1"/>
                          </a:solidFill>
                          <a:effectLst/>
                        </a:rPr>
                        <a:t>0</a:t>
                      </a:r>
                      <a:endParaRPr lang="en-US" sz="1200" b="0" cap="none" spc="0">
                        <a:solidFill>
                          <a:schemeClr val="tx1"/>
                        </a:solidFill>
                        <a:effectLst/>
                      </a:endParaRPr>
                    </a:p>
                  </a:txBody>
                  <a:tcPr marL="123914" marR="123914" marT="123914" marB="123914" anchor="ctr">
                    <a:lnL w="12700" cmpd="sng">
                      <a:noFill/>
                      <a:prstDash val="solid"/>
                    </a:lnL>
                    <a:lnR w="12700" cmpd="sng">
                      <a:noFill/>
                      <a:prstDash val="solid"/>
                    </a:lnR>
                    <a:lnT w="38100" cmpd="sng">
                      <a:noFill/>
                    </a:lnT>
                    <a:lnB w="12700" cmpd="sng">
                      <a:noFill/>
                      <a:prstDash val="solid"/>
                    </a:lnB>
                    <a:noFill/>
                  </a:tcPr>
                </a:tc>
                <a:tc>
                  <a:txBody>
                    <a:bodyPr/>
                    <a:lstStyle/>
                    <a:p>
                      <a:r>
                        <a:rPr lang="en-US" sz="1200" cap="none" spc="0">
                          <a:solidFill>
                            <a:schemeClr val="tx1"/>
                          </a:solidFill>
                          <a:effectLst/>
                        </a:rPr>
                        <a:t>Failure (in flight)</a:t>
                      </a:r>
                    </a:p>
                  </a:txBody>
                  <a:tcPr marL="123914" marR="123914" marT="123914" marB="123914" anchor="ctr">
                    <a:lnL w="12700" cmpd="sng">
                      <a:noFill/>
                      <a:prstDash val="solid"/>
                    </a:lnL>
                    <a:lnR w="12700" cmpd="sng">
                      <a:noFill/>
                      <a:prstDash val="solid"/>
                    </a:lnR>
                    <a:lnT w="38100" cmpd="sng">
                      <a:noFill/>
                    </a:lnT>
                    <a:lnB w="12700" cmpd="sng">
                      <a:noFill/>
                      <a:prstDash val="solid"/>
                    </a:lnB>
                    <a:noFill/>
                  </a:tcPr>
                </a:tc>
                <a:tc>
                  <a:txBody>
                    <a:bodyPr/>
                    <a:lstStyle/>
                    <a:p>
                      <a:r>
                        <a:rPr lang="en-US" sz="1200" cap="none" spc="0">
                          <a:solidFill>
                            <a:schemeClr val="tx1"/>
                          </a:solidFill>
                          <a:effectLst/>
                        </a:rPr>
                        <a:t>1</a:t>
                      </a:r>
                    </a:p>
                  </a:txBody>
                  <a:tcPr marL="123914" marR="123914" marT="123914" marB="123914" anchor="ctr">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3047581120"/>
                  </a:ext>
                </a:extLst>
              </a:tr>
              <a:tr h="459861">
                <a:tc>
                  <a:txBody>
                    <a:bodyPr/>
                    <a:lstStyle/>
                    <a:p>
                      <a:pPr algn="r" fontAlgn="ctr"/>
                      <a:r>
                        <a:rPr lang="en-US" sz="1200" cap="none" spc="0">
                          <a:solidFill>
                            <a:schemeClr val="tx1"/>
                          </a:solidFill>
                          <a:effectLst/>
                        </a:rPr>
                        <a:t>1</a:t>
                      </a:r>
                      <a:endParaRPr lang="en-US" sz="1200" b="0" cap="none" spc="0">
                        <a:solidFill>
                          <a:schemeClr val="tx1"/>
                        </a:solidFill>
                        <a:effectLst/>
                      </a:endParaRPr>
                    </a:p>
                  </a:txBody>
                  <a:tcPr marL="123914" marR="123914" marT="123914" marB="123914"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r>
                        <a:rPr lang="en-US" sz="1200" cap="none" spc="0">
                          <a:solidFill>
                            <a:schemeClr val="tx1"/>
                          </a:solidFill>
                          <a:effectLst/>
                        </a:rPr>
                        <a:t>Success</a:t>
                      </a:r>
                    </a:p>
                  </a:txBody>
                  <a:tcPr marL="123914" marR="123914" marT="123914" marB="123914"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r>
                        <a:rPr lang="en-US" sz="1200" cap="none" spc="0">
                          <a:solidFill>
                            <a:schemeClr val="tx1"/>
                          </a:solidFill>
                          <a:effectLst/>
                        </a:rPr>
                        <a:t>98</a:t>
                      </a:r>
                    </a:p>
                  </a:txBody>
                  <a:tcPr marL="123914" marR="123914" marT="123914" marB="123914"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1741644565"/>
                  </a:ext>
                </a:extLst>
              </a:tr>
              <a:tr h="459861">
                <a:tc>
                  <a:txBody>
                    <a:bodyPr/>
                    <a:lstStyle/>
                    <a:p>
                      <a:pPr algn="r" fontAlgn="ctr"/>
                      <a:r>
                        <a:rPr lang="en-US" sz="1200" cap="none" spc="0">
                          <a:solidFill>
                            <a:schemeClr val="tx1"/>
                          </a:solidFill>
                          <a:effectLst/>
                        </a:rPr>
                        <a:t>2</a:t>
                      </a:r>
                      <a:endParaRPr lang="en-US" sz="1200" b="0" cap="none" spc="0">
                        <a:solidFill>
                          <a:schemeClr val="tx1"/>
                        </a:solidFill>
                        <a:effectLst/>
                      </a:endParaRPr>
                    </a:p>
                  </a:txBody>
                  <a:tcPr marL="123914" marR="123914" marT="123914" marB="123914"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200" cap="none" spc="0">
                          <a:solidFill>
                            <a:schemeClr val="tx1"/>
                          </a:solidFill>
                          <a:effectLst/>
                        </a:rPr>
                        <a:t>Success</a:t>
                      </a:r>
                    </a:p>
                  </a:txBody>
                  <a:tcPr marL="123914" marR="123914" marT="123914" marB="123914"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200" cap="none" spc="0">
                          <a:solidFill>
                            <a:schemeClr val="tx1"/>
                          </a:solidFill>
                          <a:effectLst/>
                        </a:rPr>
                        <a:t>1</a:t>
                      </a:r>
                    </a:p>
                  </a:txBody>
                  <a:tcPr marL="123914" marR="123914" marT="123914" marB="123914"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4239962072"/>
                  </a:ext>
                </a:extLst>
              </a:tr>
              <a:tr h="459861">
                <a:tc>
                  <a:txBody>
                    <a:bodyPr/>
                    <a:lstStyle/>
                    <a:p>
                      <a:pPr algn="r" fontAlgn="ctr"/>
                      <a:r>
                        <a:rPr lang="en-US" sz="1200" cap="none" spc="0">
                          <a:solidFill>
                            <a:schemeClr val="tx1"/>
                          </a:solidFill>
                          <a:effectLst/>
                        </a:rPr>
                        <a:t>3</a:t>
                      </a:r>
                      <a:endParaRPr lang="en-US" sz="1200" b="0" cap="none" spc="0">
                        <a:solidFill>
                          <a:schemeClr val="tx1"/>
                        </a:solidFill>
                        <a:effectLst/>
                      </a:endParaRPr>
                    </a:p>
                  </a:txBody>
                  <a:tcPr marL="123914" marR="123914" marT="123914" marB="123914"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r>
                        <a:rPr lang="en-US" sz="1200" cap="none" spc="0">
                          <a:solidFill>
                            <a:schemeClr val="tx1"/>
                          </a:solidFill>
                          <a:effectLst/>
                        </a:rPr>
                        <a:t>Success (payload status unclear)</a:t>
                      </a:r>
                    </a:p>
                  </a:txBody>
                  <a:tcPr marL="123914" marR="123914" marT="123914" marB="123914"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r>
                        <a:rPr lang="en-US" sz="1200" cap="none" spc="0">
                          <a:solidFill>
                            <a:schemeClr val="tx1"/>
                          </a:solidFill>
                          <a:effectLst/>
                        </a:rPr>
                        <a:t>1</a:t>
                      </a:r>
                    </a:p>
                  </a:txBody>
                  <a:tcPr marL="123914" marR="123914" marT="123914" marB="123914"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3916236248"/>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1051560" y="586822"/>
            <a:ext cx="3657600"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a:solidFill>
                  <a:schemeClr val="tx1"/>
                </a:solidFill>
                <a:latin typeface="+mj-lt"/>
                <a:ea typeface="+mj-ea"/>
                <a:cs typeface="+mj-cs"/>
              </a:rPr>
              <a:t>Boosters Carried Maximum Payload</a:t>
            </a:r>
          </a:p>
        </p:txBody>
      </p:sp>
      <p:sp>
        <p:nvSpPr>
          <p:cNvPr id="16" name="Rectangle 15">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50106" y="586822"/>
            <a:ext cx="6106742" cy="1645920"/>
          </a:xfrm>
          <a:prstGeom prst="rect">
            <a:avLst/>
          </a:prstGeom>
        </p:spPr>
        <p:txBody>
          <a:bodyPr vert="horz" lIns="91440" tIns="45720" rIns="91440" bIns="45720" rtlCol="0" anchor="ctr">
            <a:normAutofit/>
          </a:bodyPr>
          <a:lstStyle/>
          <a:p>
            <a:r>
              <a:rPr lang="en-US" sz="1100"/>
              <a:t>Q= """</a:t>
            </a:r>
          </a:p>
          <a:p>
            <a:r>
              <a:rPr lang="en-US" sz="1100"/>
              <a:t>SELECT Booster_Version FROM SPACEXTBL   </a:t>
            </a:r>
          </a:p>
          <a:p>
            <a:r>
              <a:rPr lang="en-US" sz="1100"/>
              <a:t>WHERE  PAYLOAD_MASS__KG_ IN (SELECT MAX(PAYLOAD_MASS__KG_) FROM SPACEXTBL)</a:t>
            </a:r>
          </a:p>
          <a:p>
            <a:r>
              <a:rPr lang="en-US" sz="1100"/>
              <a:t>"""</a:t>
            </a:r>
          </a:p>
          <a:p>
            <a:r>
              <a:rPr lang="en-US" sz="1100"/>
              <a:t>cur.execute(Q)</a:t>
            </a:r>
          </a:p>
          <a:p>
            <a:r>
              <a:rPr lang="en-US" sz="1100"/>
              <a:t>pd.read_sql_query(Q,conn) </a:t>
            </a:r>
          </a:p>
          <a:p>
            <a:pPr>
              <a:spcBef>
                <a:spcPts val="1400"/>
              </a:spcBef>
            </a:pPr>
            <a:endParaRPr lang="en-US" sz="1100"/>
          </a:p>
        </p:txBody>
      </p:sp>
      <p:pic>
        <p:nvPicPr>
          <p:cNvPr id="6" name="Picture 2" descr="Space Free Stock Photo - Public Domain Pictures">
            <a:extLst>
              <a:ext uri="{FF2B5EF4-FFF2-40B4-BE49-F238E27FC236}">
                <a16:creationId xmlns:a16="http://schemas.microsoft.com/office/drawing/2014/main" id="{1EEF2B62-8A41-A68F-B5F4-5ADEDE49BB5A}"/>
              </a:ext>
            </a:extLst>
          </p:cNvPr>
          <p:cNvPicPr>
            <a:picLocks noChangeAspect="1"/>
          </p:cNvPicPr>
          <p:nvPr/>
        </p:nvPicPr>
        <p:blipFill rotWithShape="1">
          <a:blip r:embed="rId2"/>
          <a:stretch/>
        </p:blipFill>
        <p:spPr>
          <a:xfrm>
            <a:off x="557783" y="2929655"/>
            <a:ext cx="5481509" cy="308334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6248" cy="365125"/>
          </a:xfrm>
        </p:spPr>
        <p:txBody>
          <a:bodyPr vert="horz" lIns="91440" tIns="45720" rIns="91440" bIns="45720" rtlCol="0" anchor="ctr">
            <a:normAutofit/>
          </a:bodyPr>
          <a:lstStyle/>
          <a:p>
            <a:pPr>
              <a:spcAft>
                <a:spcPts val="600"/>
              </a:spcAft>
              <a:defRPr/>
            </a:pPr>
            <a:fld id="{5075537C-CA84-1446-933C-8E9D027F9201}" type="slidenum">
              <a:rPr lang="en-US">
                <a:solidFill>
                  <a:schemeClr val="tx1">
                    <a:lumMod val="50000"/>
                    <a:lumOff val="50000"/>
                  </a:schemeClr>
                </a:solidFill>
              </a:rPr>
              <a:pPr>
                <a:spcAft>
                  <a:spcPts val="600"/>
                </a:spcAft>
                <a:defRPr/>
              </a:pPr>
              <a:t>31</a:t>
            </a:fld>
            <a:endParaRPr lang="en-US">
              <a:solidFill>
                <a:schemeClr val="tx1">
                  <a:lumMod val="50000"/>
                  <a:lumOff val="50000"/>
                </a:schemeClr>
              </a:solidFill>
            </a:endParaRPr>
          </a:p>
        </p:txBody>
      </p:sp>
      <p:graphicFrame>
        <p:nvGraphicFramePr>
          <p:cNvPr id="7" name="Table 6">
            <a:extLst>
              <a:ext uri="{FF2B5EF4-FFF2-40B4-BE49-F238E27FC236}">
                <a16:creationId xmlns:a16="http://schemas.microsoft.com/office/drawing/2014/main" id="{47E29801-1598-7A1E-9A00-6847EE8184AB}"/>
              </a:ext>
            </a:extLst>
          </p:cNvPr>
          <p:cNvGraphicFramePr>
            <a:graphicFrameLocks noGrp="1"/>
          </p:cNvGraphicFramePr>
          <p:nvPr/>
        </p:nvGraphicFramePr>
        <p:xfrm>
          <a:off x="6671881" y="2729397"/>
          <a:ext cx="4576882" cy="3483865"/>
        </p:xfrm>
        <a:graphic>
          <a:graphicData uri="http://schemas.openxmlformats.org/drawingml/2006/table">
            <a:tbl>
              <a:tblPr firstRow="1" bandRow="1">
                <a:noFill/>
                <a:tableStyleId>{5C22544A-7EE6-4342-B048-85BDC9FD1C3A}</a:tableStyleId>
              </a:tblPr>
              <a:tblGrid>
                <a:gridCol w="2694321">
                  <a:extLst>
                    <a:ext uri="{9D8B030D-6E8A-4147-A177-3AD203B41FA5}">
                      <a16:colId xmlns:a16="http://schemas.microsoft.com/office/drawing/2014/main" val="1443716047"/>
                    </a:ext>
                  </a:extLst>
                </a:gridCol>
                <a:gridCol w="1882561">
                  <a:extLst>
                    <a:ext uri="{9D8B030D-6E8A-4147-A177-3AD203B41FA5}">
                      <a16:colId xmlns:a16="http://schemas.microsoft.com/office/drawing/2014/main" val="4003893554"/>
                    </a:ext>
                  </a:extLst>
                </a:gridCol>
              </a:tblGrid>
              <a:tr h="470437">
                <a:tc>
                  <a:txBody>
                    <a:bodyPr/>
                    <a:lstStyle/>
                    <a:p>
                      <a:pPr algn="r" fontAlgn="ctr"/>
                      <a:br>
                        <a:rPr lang="en-US" sz="1200" b="0" cap="none" spc="0">
                          <a:solidFill>
                            <a:schemeClr val="tx1"/>
                          </a:solidFill>
                          <a:effectLst/>
                        </a:rPr>
                      </a:br>
                      <a:r>
                        <a:rPr lang="en-US" sz="1200" b="0" cap="none" spc="0">
                          <a:solidFill>
                            <a:schemeClr val="tx1"/>
                          </a:solidFill>
                          <a:effectLst/>
                        </a:rPr>
                        <a:t>Booster_Version</a:t>
                      </a:r>
                    </a:p>
                  </a:txBody>
                  <a:tcPr marL="32898" marR="32898" marT="27415" marB="65795" anchor="b">
                    <a:lnL w="12700" cmpd="sng">
                      <a:noFill/>
                    </a:lnL>
                    <a:lnR w="12700" cmpd="sng">
                      <a:noFill/>
                    </a:lnR>
                    <a:lnT w="9525" cap="flat" cmpd="sng" algn="ctr">
                      <a:noFill/>
                      <a:prstDash val="solid"/>
                    </a:lnT>
                    <a:lnB w="38100" cmpd="sng">
                      <a:noFill/>
                    </a:lnB>
                    <a:noFill/>
                  </a:tcPr>
                </a:tc>
                <a:tc>
                  <a:txBody>
                    <a:bodyPr/>
                    <a:lstStyle/>
                    <a:p>
                      <a:endParaRPr lang="en-US" sz="1200" b="0" cap="none" spc="0">
                        <a:solidFill>
                          <a:schemeClr val="tx1"/>
                        </a:solidFill>
                      </a:endParaRPr>
                    </a:p>
                  </a:txBody>
                  <a:tcPr marL="32898" marR="32898" marT="32898" marB="65795"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997321115"/>
                  </a:ext>
                </a:extLst>
              </a:tr>
              <a:tr h="251119">
                <a:tc>
                  <a:txBody>
                    <a:bodyPr/>
                    <a:lstStyle/>
                    <a:p>
                      <a:pPr algn="r" fontAlgn="ctr"/>
                      <a:r>
                        <a:rPr lang="en-US" sz="900" cap="none" spc="0">
                          <a:solidFill>
                            <a:schemeClr val="tx1"/>
                          </a:solidFill>
                          <a:effectLst/>
                        </a:rPr>
                        <a:t>0</a:t>
                      </a:r>
                      <a:endParaRPr lang="en-US" sz="900" b="0" cap="none" spc="0">
                        <a:solidFill>
                          <a:schemeClr val="tx1"/>
                        </a:solidFill>
                        <a:effectLst/>
                      </a:endParaRPr>
                    </a:p>
                  </a:txBody>
                  <a:tcPr marL="32898" marR="32898" marT="27415" marB="65795" anchor="ctr">
                    <a:lnL w="12700" cmpd="sng">
                      <a:noFill/>
                      <a:prstDash val="solid"/>
                    </a:lnL>
                    <a:lnR w="12700" cmpd="sng">
                      <a:noFill/>
                      <a:prstDash val="solid"/>
                    </a:lnR>
                    <a:lnT w="38100" cmpd="sng">
                      <a:noFill/>
                    </a:lnT>
                    <a:lnB w="12700" cap="flat" cmpd="sng" algn="ctr">
                      <a:solidFill>
                        <a:schemeClr val="accent1"/>
                      </a:solidFill>
                      <a:prstDash val="solid"/>
                    </a:lnB>
                    <a:noFill/>
                  </a:tcPr>
                </a:tc>
                <a:tc>
                  <a:txBody>
                    <a:bodyPr/>
                    <a:lstStyle/>
                    <a:p>
                      <a:r>
                        <a:rPr lang="en-US" sz="900" cap="none" spc="0">
                          <a:solidFill>
                            <a:schemeClr val="tx1"/>
                          </a:solidFill>
                          <a:effectLst/>
                        </a:rPr>
                        <a:t>F9 B5 B1048.4</a:t>
                      </a:r>
                    </a:p>
                  </a:txBody>
                  <a:tcPr marL="32898" marR="32898" marT="27415" marB="65795" anchor="ctr">
                    <a:lnL w="12700" cmpd="sng">
                      <a:noFill/>
                      <a:prstDash val="solid"/>
                    </a:lnL>
                    <a:lnR w="12700" cmpd="sng">
                      <a:noFill/>
                      <a:prstDash val="solid"/>
                    </a:lnR>
                    <a:lnT w="38100" cmpd="sng">
                      <a:noFill/>
                    </a:lnT>
                    <a:lnB w="12700" cap="flat" cmpd="sng" algn="ctr">
                      <a:solidFill>
                        <a:schemeClr val="accent1"/>
                      </a:solidFill>
                      <a:prstDash val="solid"/>
                    </a:lnB>
                    <a:noFill/>
                  </a:tcPr>
                </a:tc>
                <a:extLst>
                  <a:ext uri="{0D108BD9-81ED-4DB2-BD59-A6C34878D82A}">
                    <a16:rowId xmlns:a16="http://schemas.microsoft.com/office/drawing/2014/main" val="1773819297"/>
                  </a:ext>
                </a:extLst>
              </a:tr>
              <a:tr h="251119">
                <a:tc>
                  <a:txBody>
                    <a:bodyPr/>
                    <a:lstStyle/>
                    <a:p>
                      <a:pPr algn="r" fontAlgn="ctr"/>
                      <a:r>
                        <a:rPr lang="en-US" sz="900" cap="none" spc="0">
                          <a:solidFill>
                            <a:schemeClr val="tx1"/>
                          </a:solidFill>
                          <a:effectLst/>
                        </a:rPr>
                        <a:t>1</a:t>
                      </a:r>
                      <a:endParaRPr lang="en-US" sz="900" b="0" cap="none" spc="0">
                        <a:solidFill>
                          <a:schemeClr val="tx1"/>
                        </a:solidFill>
                        <a:effectLst/>
                      </a:endParaRPr>
                    </a:p>
                  </a:txBody>
                  <a:tcPr marL="32898" marR="32898" marT="27415" marB="65795"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r>
                        <a:rPr lang="en-US" sz="900" cap="none" spc="0">
                          <a:solidFill>
                            <a:schemeClr val="tx1"/>
                          </a:solidFill>
                          <a:effectLst/>
                        </a:rPr>
                        <a:t>F9 B5 B1049.4</a:t>
                      </a:r>
                    </a:p>
                  </a:txBody>
                  <a:tcPr marL="32898" marR="32898" marT="27415" marB="65795"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913759470"/>
                  </a:ext>
                </a:extLst>
              </a:tr>
              <a:tr h="251119">
                <a:tc>
                  <a:txBody>
                    <a:bodyPr/>
                    <a:lstStyle/>
                    <a:p>
                      <a:pPr algn="r" fontAlgn="ctr"/>
                      <a:r>
                        <a:rPr lang="en-US" sz="900" cap="none" spc="0">
                          <a:solidFill>
                            <a:schemeClr val="tx1"/>
                          </a:solidFill>
                          <a:effectLst/>
                        </a:rPr>
                        <a:t>2</a:t>
                      </a:r>
                      <a:endParaRPr lang="en-US" sz="900" b="0" cap="none" spc="0">
                        <a:solidFill>
                          <a:schemeClr val="tx1"/>
                        </a:solidFill>
                        <a:effectLst/>
                      </a:endParaRPr>
                    </a:p>
                  </a:txBody>
                  <a:tcPr marL="32898" marR="32898" marT="27415" marB="65795" anchor="ctr">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r>
                        <a:rPr lang="en-US" sz="900" cap="none" spc="0">
                          <a:solidFill>
                            <a:schemeClr val="tx1"/>
                          </a:solidFill>
                          <a:effectLst/>
                        </a:rPr>
                        <a:t>F9 B5 B1051.3</a:t>
                      </a:r>
                    </a:p>
                  </a:txBody>
                  <a:tcPr marL="32898" marR="32898" marT="27415" marB="65795" anchor="ctr">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extLst>
                  <a:ext uri="{0D108BD9-81ED-4DB2-BD59-A6C34878D82A}">
                    <a16:rowId xmlns:a16="http://schemas.microsoft.com/office/drawing/2014/main" val="2638320736"/>
                  </a:ext>
                </a:extLst>
              </a:tr>
              <a:tr h="251119">
                <a:tc>
                  <a:txBody>
                    <a:bodyPr/>
                    <a:lstStyle/>
                    <a:p>
                      <a:pPr algn="r" fontAlgn="ctr"/>
                      <a:r>
                        <a:rPr lang="en-US" sz="900" cap="none" spc="0">
                          <a:solidFill>
                            <a:schemeClr val="tx1"/>
                          </a:solidFill>
                          <a:effectLst/>
                        </a:rPr>
                        <a:t>3</a:t>
                      </a:r>
                      <a:endParaRPr lang="en-US" sz="900" b="0" cap="none" spc="0">
                        <a:solidFill>
                          <a:schemeClr val="tx1"/>
                        </a:solidFill>
                        <a:effectLst/>
                      </a:endParaRPr>
                    </a:p>
                  </a:txBody>
                  <a:tcPr marL="32898" marR="32898" marT="27415" marB="65795"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r>
                        <a:rPr lang="en-US" sz="900" cap="none" spc="0">
                          <a:solidFill>
                            <a:schemeClr val="tx1"/>
                          </a:solidFill>
                          <a:effectLst/>
                        </a:rPr>
                        <a:t>F9 B5 B1056.4</a:t>
                      </a:r>
                    </a:p>
                  </a:txBody>
                  <a:tcPr marL="32898" marR="32898" marT="27415" marB="65795"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2333683803"/>
                  </a:ext>
                </a:extLst>
              </a:tr>
              <a:tr h="251119">
                <a:tc>
                  <a:txBody>
                    <a:bodyPr/>
                    <a:lstStyle/>
                    <a:p>
                      <a:pPr algn="r" fontAlgn="ctr"/>
                      <a:r>
                        <a:rPr lang="en-US" sz="900" cap="none" spc="0">
                          <a:solidFill>
                            <a:schemeClr val="tx1"/>
                          </a:solidFill>
                          <a:effectLst/>
                        </a:rPr>
                        <a:t>4</a:t>
                      </a:r>
                      <a:endParaRPr lang="en-US" sz="900" b="0" cap="none" spc="0">
                        <a:solidFill>
                          <a:schemeClr val="tx1"/>
                        </a:solidFill>
                        <a:effectLst/>
                      </a:endParaRPr>
                    </a:p>
                  </a:txBody>
                  <a:tcPr marL="32898" marR="32898" marT="27415" marB="65795" anchor="ctr">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r>
                        <a:rPr lang="en-US" sz="900" cap="none" spc="0">
                          <a:solidFill>
                            <a:schemeClr val="tx1"/>
                          </a:solidFill>
                          <a:effectLst/>
                        </a:rPr>
                        <a:t>F9 B5 B1048.5</a:t>
                      </a:r>
                    </a:p>
                  </a:txBody>
                  <a:tcPr marL="32898" marR="32898" marT="27415" marB="65795" anchor="ctr">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extLst>
                  <a:ext uri="{0D108BD9-81ED-4DB2-BD59-A6C34878D82A}">
                    <a16:rowId xmlns:a16="http://schemas.microsoft.com/office/drawing/2014/main" val="2588803754"/>
                  </a:ext>
                </a:extLst>
              </a:tr>
              <a:tr h="251119">
                <a:tc>
                  <a:txBody>
                    <a:bodyPr/>
                    <a:lstStyle/>
                    <a:p>
                      <a:pPr algn="r" fontAlgn="ctr"/>
                      <a:r>
                        <a:rPr lang="en-US" sz="900" cap="none" spc="0">
                          <a:solidFill>
                            <a:schemeClr val="tx1"/>
                          </a:solidFill>
                          <a:effectLst/>
                        </a:rPr>
                        <a:t>5</a:t>
                      </a:r>
                      <a:endParaRPr lang="en-US" sz="900" b="0" cap="none" spc="0">
                        <a:solidFill>
                          <a:schemeClr val="tx1"/>
                        </a:solidFill>
                        <a:effectLst/>
                      </a:endParaRPr>
                    </a:p>
                  </a:txBody>
                  <a:tcPr marL="32898" marR="32898" marT="27415" marB="65795"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r>
                        <a:rPr lang="en-US" sz="900" cap="none" spc="0">
                          <a:solidFill>
                            <a:schemeClr val="tx1"/>
                          </a:solidFill>
                          <a:effectLst/>
                        </a:rPr>
                        <a:t>F9 B5 B1051.4</a:t>
                      </a:r>
                    </a:p>
                  </a:txBody>
                  <a:tcPr marL="32898" marR="32898" marT="27415" marB="65795"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535476514"/>
                  </a:ext>
                </a:extLst>
              </a:tr>
              <a:tr h="251119">
                <a:tc>
                  <a:txBody>
                    <a:bodyPr/>
                    <a:lstStyle/>
                    <a:p>
                      <a:pPr algn="r" fontAlgn="ctr"/>
                      <a:r>
                        <a:rPr lang="en-US" sz="900" cap="none" spc="0">
                          <a:solidFill>
                            <a:schemeClr val="tx1"/>
                          </a:solidFill>
                          <a:effectLst/>
                        </a:rPr>
                        <a:t>6</a:t>
                      </a:r>
                      <a:endParaRPr lang="en-US" sz="900" b="0" cap="none" spc="0">
                        <a:solidFill>
                          <a:schemeClr val="tx1"/>
                        </a:solidFill>
                        <a:effectLst/>
                      </a:endParaRPr>
                    </a:p>
                  </a:txBody>
                  <a:tcPr marL="32898" marR="32898" marT="27415" marB="65795" anchor="ctr">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r>
                        <a:rPr lang="en-US" sz="900" cap="none" spc="0">
                          <a:solidFill>
                            <a:schemeClr val="tx1"/>
                          </a:solidFill>
                          <a:effectLst/>
                        </a:rPr>
                        <a:t>F9 B5 B1049.5</a:t>
                      </a:r>
                    </a:p>
                  </a:txBody>
                  <a:tcPr marL="32898" marR="32898" marT="27415" marB="65795" anchor="ctr">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extLst>
                  <a:ext uri="{0D108BD9-81ED-4DB2-BD59-A6C34878D82A}">
                    <a16:rowId xmlns:a16="http://schemas.microsoft.com/office/drawing/2014/main" val="4060058790"/>
                  </a:ext>
                </a:extLst>
              </a:tr>
              <a:tr h="251119">
                <a:tc>
                  <a:txBody>
                    <a:bodyPr/>
                    <a:lstStyle/>
                    <a:p>
                      <a:pPr algn="r" fontAlgn="ctr"/>
                      <a:r>
                        <a:rPr lang="en-US" sz="900" cap="none" spc="0">
                          <a:solidFill>
                            <a:schemeClr val="tx1"/>
                          </a:solidFill>
                          <a:effectLst/>
                        </a:rPr>
                        <a:t>7</a:t>
                      </a:r>
                      <a:endParaRPr lang="en-US" sz="900" b="0" cap="none" spc="0">
                        <a:solidFill>
                          <a:schemeClr val="tx1"/>
                        </a:solidFill>
                        <a:effectLst/>
                      </a:endParaRPr>
                    </a:p>
                  </a:txBody>
                  <a:tcPr marL="32898" marR="32898" marT="27415" marB="65795"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r>
                        <a:rPr lang="en-US" sz="900" cap="none" spc="0">
                          <a:solidFill>
                            <a:schemeClr val="tx1"/>
                          </a:solidFill>
                          <a:effectLst/>
                        </a:rPr>
                        <a:t>F9 B5 B1060.2</a:t>
                      </a:r>
                    </a:p>
                  </a:txBody>
                  <a:tcPr marL="32898" marR="32898" marT="27415" marB="65795"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2260651734"/>
                  </a:ext>
                </a:extLst>
              </a:tr>
              <a:tr h="251119">
                <a:tc>
                  <a:txBody>
                    <a:bodyPr/>
                    <a:lstStyle/>
                    <a:p>
                      <a:pPr algn="r" fontAlgn="ctr"/>
                      <a:r>
                        <a:rPr lang="en-US" sz="900" cap="none" spc="0">
                          <a:solidFill>
                            <a:schemeClr val="tx1"/>
                          </a:solidFill>
                          <a:effectLst/>
                        </a:rPr>
                        <a:t>8</a:t>
                      </a:r>
                      <a:endParaRPr lang="en-US" sz="900" b="0" cap="none" spc="0">
                        <a:solidFill>
                          <a:schemeClr val="tx1"/>
                        </a:solidFill>
                        <a:effectLst/>
                      </a:endParaRPr>
                    </a:p>
                  </a:txBody>
                  <a:tcPr marL="32898" marR="32898" marT="27415" marB="65795" anchor="ctr">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r>
                        <a:rPr lang="en-US" sz="900" cap="none" spc="0">
                          <a:solidFill>
                            <a:schemeClr val="tx1"/>
                          </a:solidFill>
                          <a:effectLst/>
                        </a:rPr>
                        <a:t>F9 B5 B1058.3</a:t>
                      </a:r>
                    </a:p>
                  </a:txBody>
                  <a:tcPr marL="32898" marR="32898" marT="27415" marB="65795" anchor="ctr">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extLst>
                  <a:ext uri="{0D108BD9-81ED-4DB2-BD59-A6C34878D82A}">
                    <a16:rowId xmlns:a16="http://schemas.microsoft.com/office/drawing/2014/main" val="120051149"/>
                  </a:ext>
                </a:extLst>
              </a:tr>
              <a:tr h="251119">
                <a:tc>
                  <a:txBody>
                    <a:bodyPr/>
                    <a:lstStyle/>
                    <a:p>
                      <a:pPr algn="r" fontAlgn="ctr"/>
                      <a:r>
                        <a:rPr lang="en-US" sz="900" cap="none" spc="0">
                          <a:solidFill>
                            <a:schemeClr val="tx1"/>
                          </a:solidFill>
                          <a:effectLst/>
                        </a:rPr>
                        <a:t>9</a:t>
                      </a:r>
                      <a:endParaRPr lang="en-US" sz="900" b="0" cap="none" spc="0">
                        <a:solidFill>
                          <a:schemeClr val="tx1"/>
                        </a:solidFill>
                        <a:effectLst/>
                      </a:endParaRPr>
                    </a:p>
                  </a:txBody>
                  <a:tcPr marL="32898" marR="32898" marT="27415" marB="65795"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r>
                        <a:rPr lang="en-US" sz="900" cap="none" spc="0">
                          <a:solidFill>
                            <a:schemeClr val="tx1"/>
                          </a:solidFill>
                          <a:effectLst/>
                        </a:rPr>
                        <a:t>F9 B5 B1051.6</a:t>
                      </a:r>
                    </a:p>
                  </a:txBody>
                  <a:tcPr marL="32898" marR="32898" marT="27415" marB="65795"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901612182"/>
                  </a:ext>
                </a:extLst>
              </a:tr>
              <a:tr h="251119">
                <a:tc>
                  <a:txBody>
                    <a:bodyPr/>
                    <a:lstStyle/>
                    <a:p>
                      <a:pPr algn="r" fontAlgn="ctr"/>
                      <a:r>
                        <a:rPr lang="en-US" sz="900" cap="none" spc="0">
                          <a:solidFill>
                            <a:schemeClr val="tx1"/>
                          </a:solidFill>
                          <a:effectLst/>
                        </a:rPr>
                        <a:t>10</a:t>
                      </a:r>
                      <a:endParaRPr lang="en-US" sz="900" b="0" cap="none" spc="0">
                        <a:solidFill>
                          <a:schemeClr val="tx1"/>
                        </a:solidFill>
                        <a:effectLst/>
                      </a:endParaRPr>
                    </a:p>
                  </a:txBody>
                  <a:tcPr marL="32898" marR="32898" marT="27415" marB="65795" anchor="ctr">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r>
                        <a:rPr lang="en-US" sz="900" cap="none" spc="0">
                          <a:solidFill>
                            <a:schemeClr val="tx1"/>
                          </a:solidFill>
                          <a:effectLst/>
                        </a:rPr>
                        <a:t>F9 B5 B1060.3</a:t>
                      </a:r>
                    </a:p>
                  </a:txBody>
                  <a:tcPr marL="32898" marR="32898" marT="27415" marB="65795" anchor="ctr">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extLst>
                  <a:ext uri="{0D108BD9-81ED-4DB2-BD59-A6C34878D82A}">
                    <a16:rowId xmlns:a16="http://schemas.microsoft.com/office/drawing/2014/main" val="2807434227"/>
                  </a:ext>
                </a:extLst>
              </a:tr>
              <a:tr h="251119">
                <a:tc>
                  <a:txBody>
                    <a:bodyPr/>
                    <a:lstStyle/>
                    <a:p>
                      <a:pPr algn="r" fontAlgn="ctr"/>
                      <a:r>
                        <a:rPr lang="en-US" sz="900" cap="none" spc="0">
                          <a:solidFill>
                            <a:schemeClr val="tx1"/>
                          </a:solidFill>
                          <a:effectLst/>
                        </a:rPr>
                        <a:t>11</a:t>
                      </a:r>
                      <a:endParaRPr lang="en-US" sz="900" b="0" cap="none" spc="0">
                        <a:solidFill>
                          <a:schemeClr val="tx1"/>
                        </a:solidFill>
                        <a:effectLst/>
                      </a:endParaRPr>
                    </a:p>
                  </a:txBody>
                  <a:tcPr marL="32898" marR="32898" marT="27415" marB="65795"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r>
                        <a:rPr lang="en-US" sz="900" cap="none" spc="0">
                          <a:solidFill>
                            <a:schemeClr val="tx1"/>
                          </a:solidFill>
                          <a:effectLst/>
                        </a:rPr>
                        <a:t>F9 B5 B1049.7</a:t>
                      </a:r>
                    </a:p>
                  </a:txBody>
                  <a:tcPr marL="32898" marR="32898" marT="27415" marB="65795"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2035733344"/>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1051560" y="586822"/>
            <a:ext cx="3657600"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a:solidFill>
                  <a:schemeClr val="tx1"/>
                </a:solidFill>
                <a:latin typeface="+mj-lt"/>
                <a:ea typeface="+mj-ea"/>
                <a:cs typeface="+mj-cs"/>
              </a:rPr>
              <a:t>2015 Launch Records</a:t>
            </a:r>
          </a:p>
        </p:txBody>
      </p:sp>
      <p:sp>
        <p:nvSpPr>
          <p:cNvPr id="16" name="Rectangle 15">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50106" y="586822"/>
            <a:ext cx="6106742" cy="1645920"/>
          </a:xfrm>
          <a:prstGeom prst="rect">
            <a:avLst/>
          </a:prstGeom>
        </p:spPr>
        <p:txBody>
          <a:bodyPr vert="horz" lIns="91440" tIns="45720" rIns="91440" bIns="45720" rtlCol="0" anchor="ctr">
            <a:normAutofit/>
          </a:bodyPr>
          <a:lstStyle/>
          <a:p>
            <a:r>
              <a:rPr lang="en-US" sz="1100"/>
              <a:t>Q= """</a:t>
            </a:r>
          </a:p>
          <a:p>
            <a:r>
              <a:rPr lang="en-US" sz="1100"/>
              <a:t>SELECT substr(Date,4,2), `Landing _Outcome`, Booster_Version, Launch_Site FROM SPACEXTBL    </a:t>
            </a:r>
          </a:p>
          <a:p>
            <a:r>
              <a:rPr lang="en-US" sz="1100"/>
              <a:t>WHERE substr(Date,7,4) = '2015' AND `Landing _Outcome` = 'Failure (drone ship)'</a:t>
            </a:r>
          </a:p>
          <a:p>
            <a:r>
              <a:rPr lang="en-US" sz="1100"/>
              <a:t>"""</a:t>
            </a:r>
          </a:p>
          <a:p>
            <a:r>
              <a:rPr lang="en-US" sz="1100"/>
              <a:t>cur.execute(Q)</a:t>
            </a:r>
          </a:p>
          <a:p>
            <a:r>
              <a:rPr lang="en-US" sz="1100"/>
              <a:t>pd.read_sql_query(Q,conn) </a:t>
            </a:r>
          </a:p>
          <a:p>
            <a:pPr>
              <a:spcBef>
                <a:spcPts val="1400"/>
              </a:spcBef>
            </a:pPr>
            <a:endParaRPr lang="en-US" sz="1100"/>
          </a:p>
        </p:txBody>
      </p:sp>
      <p:pic>
        <p:nvPicPr>
          <p:cNvPr id="6" name="Picture 2" descr="Space Free Stock Photo - Public Domain Pictures">
            <a:extLst>
              <a:ext uri="{FF2B5EF4-FFF2-40B4-BE49-F238E27FC236}">
                <a16:creationId xmlns:a16="http://schemas.microsoft.com/office/drawing/2014/main" id="{24742ABE-5B19-D247-82D8-EF64C9822B0F}"/>
              </a:ext>
            </a:extLst>
          </p:cNvPr>
          <p:cNvPicPr>
            <a:picLocks noChangeAspect="1"/>
          </p:cNvPicPr>
          <p:nvPr/>
        </p:nvPicPr>
        <p:blipFill rotWithShape="1">
          <a:blip r:embed="rId2"/>
          <a:stretch/>
        </p:blipFill>
        <p:spPr>
          <a:xfrm>
            <a:off x="557783" y="2929655"/>
            <a:ext cx="5481509" cy="308334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6248" cy="365125"/>
          </a:xfrm>
        </p:spPr>
        <p:txBody>
          <a:bodyPr vert="horz" lIns="91440" tIns="45720" rIns="91440" bIns="45720" rtlCol="0" anchor="ctr">
            <a:normAutofit/>
          </a:bodyPr>
          <a:lstStyle/>
          <a:p>
            <a:pPr>
              <a:spcAft>
                <a:spcPts val="600"/>
              </a:spcAft>
              <a:defRPr/>
            </a:pPr>
            <a:fld id="{5075537C-CA84-1446-933C-8E9D027F9201}" type="slidenum">
              <a:rPr lang="en-US">
                <a:solidFill>
                  <a:schemeClr val="tx1">
                    <a:lumMod val="50000"/>
                    <a:lumOff val="50000"/>
                  </a:schemeClr>
                </a:solidFill>
              </a:rPr>
              <a:pPr>
                <a:spcAft>
                  <a:spcPts val="600"/>
                </a:spcAft>
                <a:defRPr/>
              </a:pPr>
              <a:t>32</a:t>
            </a:fld>
            <a:endParaRPr lang="en-US">
              <a:solidFill>
                <a:schemeClr val="tx1">
                  <a:lumMod val="50000"/>
                  <a:lumOff val="50000"/>
                </a:schemeClr>
              </a:solidFill>
            </a:endParaRPr>
          </a:p>
        </p:txBody>
      </p:sp>
      <p:graphicFrame>
        <p:nvGraphicFramePr>
          <p:cNvPr id="7" name="Table 6">
            <a:extLst>
              <a:ext uri="{FF2B5EF4-FFF2-40B4-BE49-F238E27FC236}">
                <a16:creationId xmlns:a16="http://schemas.microsoft.com/office/drawing/2014/main" id="{823AE424-3A1F-78D6-CBD7-7A9447BAD585}"/>
              </a:ext>
            </a:extLst>
          </p:cNvPr>
          <p:cNvGraphicFramePr>
            <a:graphicFrameLocks noGrp="1"/>
          </p:cNvGraphicFramePr>
          <p:nvPr>
            <p:extLst>
              <p:ext uri="{D42A27DB-BD31-4B8C-83A1-F6EECF244321}">
                <p14:modId xmlns:p14="http://schemas.microsoft.com/office/powerpoint/2010/main" val="3199263862"/>
              </p:ext>
            </p:extLst>
          </p:nvPr>
        </p:nvGraphicFramePr>
        <p:xfrm>
          <a:off x="6198781" y="3564539"/>
          <a:ext cx="5523084" cy="1813581"/>
        </p:xfrm>
        <a:graphic>
          <a:graphicData uri="http://schemas.openxmlformats.org/drawingml/2006/table">
            <a:tbl>
              <a:tblPr firstRow="1" bandRow="1">
                <a:noFill/>
                <a:tableStyleId>{5C22544A-7EE6-4342-B048-85BDC9FD1C3A}</a:tableStyleId>
              </a:tblPr>
              <a:tblGrid>
                <a:gridCol w="457385">
                  <a:extLst>
                    <a:ext uri="{9D8B030D-6E8A-4147-A177-3AD203B41FA5}">
                      <a16:colId xmlns:a16="http://schemas.microsoft.com/office/drawing/2014/main" val="3428510154"/>
                    </a:ext>
                  </a:extLst>
                </a:gridCol>
                <a:gridCol w="1388931">
                  <a:extLst>
                    <a:ext uri="{9D8B030D-6E8A-4147-A177-3AD203B41FA5}">
                      <a16:colId xmlns:a16="http://schemas.microsoft.com/office/drawing/2014/main" val="3346725515"/>
                    </a:ext>
                  </a:extLst>
                </a:gridCol>
                <a:gridCol w="1124354">
                  <a:extLst>
                    <a:ext uri="{9D8B030D-6E8A-4147-A177-3AD203B41FA5}">
                      <a16:colId xmlns:a16="http://schemas.microsoft.com/office/drawing/2014/main" val="3524687343"/>
                    </a:ext>
                  </a:extLst>
                </a:gridCol>
                <a:gridCol w="1413831">
                  <a:extLst>
                    <a:ext uri="{9D8B030D-6E8A-4147-A177-3AD203B41FA5}">
                      <a16:colId xmlns:a16="http://schemas.microsoft.com/office/drawing/2014/main" val="4184053259"/>
                    </a:ext>
                  </a:extLst>
                </a:gridCol>
                <a:gridCol w="1138583">
                  <a:extLst>
                    <a:ext uri="{9D8B030D-6E8A-4147-A177-3AD203B41FA5}">
                      <a16:colId xmlns:a16="http://schemas.microsoft.com/office/drawing/2014/main" val="1362872551"/>
                    </a:ext>
                  </a:extLst>
                </a:gridCol>
              </a:tblGrid>
              <a:tr h="604527">
                <a:tc>
                  <a:txBody>
                    <a:bodyPr/>
                    <a:lstStyle/>
                    <a:p>
                      <a:pPr algn="r" fontAlgn="ctr"/>
                      <a:endParaRPr lang="en-US" sz="1200" b="1">
                        <a:solidFill>
                          <a:srgbClr val="FFFFFF"/>
                        </a:solidFill>
                        <a:effectLst/>
                      </a:endParaRPr>
                    </a:p>
                  </a:txBody>
                  <a:tcPr marL="173051" marR="103831" marT="103831" marB="103831" anchor="ctr">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r" fontAlgn="ctr"/>
                      <a:r>
                        <a:rPr lang="en-US" sz="1200" b="1" err="1">
                          <a:solidFill>
                            <a:srgbClr val="FFFFFF"/>
                          </a:solidFill>
                          <a:effectLst/>
                        </a:rPr>
                        <a:t>substr</a:t>
                      </a:r>
                      <a:r>
                        <a:rPr lang="en-US" sz="1200" b="1">
                          <a:solidFill>
                            <a:srgbClr val="FFFFFF"/>
                          </a:solidFill>
                          <a:effectLst/>
                        </a:rPr>
                        <a:t>(Date,4,2)</a:t>
                      </a:r>
                    </a:p>
                  </a:txBody>
                  <a:tcPr marL="173051" marR="103831" marT="103831" marB="103831" anchor="ctr">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r" fontAlgn="ctr"/>
                      <a:r>
                        <a:rPr lang="en-US" sz="1200" b="1">
                          <a:solidFill>
                            <a:srgbClr val="FFFFFF"/>
                          </a:solidFill>
                          <a:effectLst/>
                        </a:rPr>
                        <a:t>Landing _Outcome</a:t>
                      </a:r>
                    </a:p>
                  </a:txBody>
                  <a:tcPr marL="173051" marR="103831" marT="103831" marB="103831" anchor="ctr">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r" fontAlgn="ctr"/>
                      <a:r>
                        <a:rPr lang="en-US" sz="1200" b="1" err="1">
                          <a:solidFill>
                            <a:srgbClr val="FFFFFF"/>
                          </a:solidFill>
                          <a:effectLst/>
                        </a:rPr>
                        <a:t>Booster_Version</a:t>
                      </a:r>
                    </a:p>
                  </a:txBody>
                  <a:tcPr marL="173051" marR="103831" marT="103831" marB="103831" anchor="ctr">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r" fontAlgn="ctr"/>
                      <a:r>
                        <a:rPr lang="en-US" sz="1200" b="1" err="1">
                          <a:solidFill>
                            <a:srgbClr val="FFFFFF"/>
                          </a:solidFill>
                          <a:effectLst/>
                        </a:rPr>
                        <a:t>Launch_Site</a:t>
                      </a:r>
                    </a:p>
                  </a:txBody>
                  <a:tcPr marL="173051" marR="103831" marT="103831" marB="103831" anchor="ctr">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3864409190"/>
                  </a:ext>
                </a:extLst>
              </a:tr>
              <a:tr h="604527">
                <a:tc>
                  <a:txBody>
                    <a:bodyPr/>
                    <a:lstStyle/>
                    <a:p>
                      <a:pPr algn="r" fontAlgn="ctr"/>
                      <a:r>
                        <a:rPr lang="en-US" sz="1200">
                          <a:solidFill>
                            <a:schemeClr val="tx1">
                              <a:lumMod val="85000"/>
                              <a:lumOff val="15000"/>
                            </a:schemeClr>
                          </a:solidFill>
                          <a:effectLst/>
                        </a:rPr>
                        <a:t>0</a:t>
                      </a:r>
                      <a:endParaRPr lang="en-US" sz="1200" b="0">
                        <a:solidFill>
                          <a:schemeClr val="tx1">
                            <a:lumMod val="85000"/>
                            <a:lumOff val="15000"/>
                          </a:schemeClr>
                        </a:solidFill>
                        <a:effectLst/>
                      </a:endParaRPr>
                    </a:p>
                  </a:txBody>
                  <a:tcPr marL="173051" marR="103831" marT="103831" marB="103831" anchor="ctr">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200">
                          <a:solidFill>
                            <a:schemeClr val="tx1">
                              <a:lumMod val="85000"/>
                              <a:lumOff val="15000"/>
                            </a:schemeClr>
                          </a:solidFill>
                          <a:effectLst/>
                        </a:rPr>
                        <a:t>01</a:t>
                      </a:r>
                    </a:p>
                  </a:txBody>
                  <a:tcPr marL="173051" marR="103831" marT="103831" marB="103831"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200">
                          <a:solidFill>
                            <a:schemeClr val="tx1">
                              <a:lumMod val="85000"/>
                              <a:lumOff val="15000"/>
                            </a:schemeClr>
                          </a:solidFill>
                          <a:effectLst/>
                        </a:rPr>
                        <a:t>Failure (drone ship)</a:t>
                      </a:r>
                    </a:p>
                  </a:txBody>
                  <a:tcPr marL="173051" marR="103831" marT="103831" marB="103831"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200">
                          <a:solidFill>
                            <a:schemeClr val="tx1">
                              <a:lumMod val="85000"/>
                              <a:lumOff val="15000"/>
                            </a:schemeClr>
                          </a:solidFill>
                          <a:effectLst/>
                        </a:rPr>
                        <a:t>F9 v1.1 B1012</a:t>
                      </a:r>
                    </a:p>
                  </a:txBody>
                  <a:tcPr marL="173051" marR="103831" marT="103831" marB="103831"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200">
                          <a:solidFill>
                            <a:schemeClr val="tx1">
                              <a:lumMod val="85000"/>
                              <a:lumOff val="15000"/>
                            </a:schemeClr>
                          </a:solidFill>
                          <a:effectLst/>
                        </a:rPr>
                        <a:t>CCAFS LC-40</a:t>
                      </a:r>
                    </a:p>
                  </a:txBody>
                  <a:tcPr marL="173051" marR="103831" marT="103831" marB="103831" anchor="ctr">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3385027541"/>
                  </a:ext>
                </a:extLst>
              </a:tr>
              <a:tr h="604527">
                <a:tc>
                  <a:txBody>
                    <a:bodyPr/>
                    <a:lstStyle/>
                    <a:p>
                      <a:pPr algn="r" fontAlgn="ctr"/>
                      <a:r>
                        <a:rPr lang="en-US" sz="1200">
                          <a:solidFill>
                            <a:schemeClr val="tx1">
                              <a:lumMod val="85000"/>
                              <a:lumOff val="15000"/>
                            </a:schemeClr>
                          </a:solidFill>
                          <a:effectLst/>
                        </a:rPr>
                        <a:t>1</a:t>
                      </a:r>
                      <a:endParaRPr lang="en-US" sz="1200" b="0">
                        <a:solidFill>
                          <a:schemeClr val="tx1">
                            <a:lumMod val="85000"/>
                            <a:lumOff val="15000"/>
                          </a:schemeClr>
                        </a:solidFill>
                        <a:effectLst/>
                      </a:endParaRPr>
                    </a:p>
                  </a:txBody>
                  <a:tcPr marL="173051" marR="103831" marT="103831" marB="103831" anchor="ctr">
                    <a:lnL w="12700" cmpd="sng">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200">
                          <a:solidFill>
                            <a:schemeClr val="tx1">
                              <a:lumMod val="85000"/>
                              <a:lumOff val="15000"/>
                            </a:schemeClr>
                          </a:solidFill>
                          <a:effectLst/>
                        </a:rPr>
                        <a:t>04</a:t>
                      </a:r>
                    </a:p>
                  </a:txBody>
                  <a:tcPr marL="173051" marR="103831" marT="103831" marB="103831"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200">
                          <a:solidFill>
                            <a:schemeClr val="tx1">
                              <a:lumMod val="85000"/>
                              <a:lumOff val="15000"/>
                            </a:schemeClr>
                          </a:solidFill>
                          <a:effectLst/>
                        </a:rPr>
                        <a:t>Failure (drone ship)</a:t>
                      </a:r>
                    </a:p>
                  </a:txBody>
                  <a:tcPr marL="173051" marR="103831" marT="103831" marB="103831"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200">
                          <a:solidFill>
                            <a:schemeClr val="tx1">
                              <a:lumMod val="85000"/>
                              <a:lumOff val="15000"/>
                            </a:schemeClr>
                          </a:solidFill>
                          <a:effectLst/>
                        </a:rPr>
                        <a:t>F9 v1.1 B1015</a:t>
                      </a:r>
                    </a:p>
                  </a:txBody>
                  <a:tcPr marL="173051" marR="103831" marT="103831" marB="103831"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200">
                          <a:solidFill>
                            <a:schemeClr val="tx1">
                              <a:lumMod val="85000"/>
                              <a:lumOff val="15000"/>
                            </a:schemeClr>
                          </a:solidFill>
                          <a:effectLst/>
                        </a:rPr>
                        <a:t>CCAFS LC-40</a:t>
                      </a:r>
                    </a:p>
                  </a:txBody>
                  <a:tcPr marL="173051" marR="103831" marT="103831" marB="103831" anchor="ctr">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4128256175"/>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838198" y="547815"/>
            <a:ext cx="5167185" cy="16805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a:solidFill>
                  <a:schemeClr val="tx1"/>
                </a:solidFill>
                <a:latin typeface="+mj-lt"/>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186619" y="547815"/>
            <a:ext cx="5178960" cy="1680519"/>
          </a:xfrm>
          <a:prstGeom prst="rect">
            <a:avLst/>
          </a:prstGeom>
        </p:spPr>
        <p:txBody>
          <a:bodyPr vert="horz" lIns="91440" tIns="45720" rIns="91440" bIns="45720" rtlCol="0" anchor="ctr">
            <a:normAutofit/>
          </a:bodyPr>
          <a:lstStyle/>
          <a:p>
            <a:r>
              <a:rPr lang="en-US" sz="500"/>
              <a:t>Q= """</a:t>
            </a:r>
          </a:p>
          <a:p>
            <a:r>
              <a:rPr lang="en-US" sz="500"/>
              <a:t>SELECT * FROM SPACEXTBL </a:t>
            </a:r>
          </a:p>
          <a:p>
            <a:r>
              <a:rPr lang="en-US" sz="500"/>
              <a:t>WHERE `Landing _Outcome` LIKE 'Success%'</a:t>
            </a:r>
          </a:p>
          <a:p>
            <a:r>
              <a:rPr lang="en-US" sz="500"/>
              <a:t>"""</a:t>
            </a:r>
          </a:p>
          <a:p>
            <a:r>
              <a:rPr lang="en-US" sz="500"/>
              <a:t>cur.execute(Q)</a:t>
            </a:r>
          </a:p>
          <a:p>
            <a:r>
              <a:rPr lang="en-US" sz="500"/>
              <a:t>df1 = pd.read_sql_query(Q,conn) </a:t>
            </a:r>
          </a:p>
          <a:p>
            <a:r>
              <a:rPr lang="en-US" sz="500"/>
              <a:t>df1['Date'] = df1['Date'].astype("datetime64[ns]")</a:t>
            </a:r>
          </a:p>
          <a:p>
            <a:r>
              <a:rPr lang="en-US" sz="500"/>
              <a:t>df4 = df1[df1['Date'] &lt; '20-03-2017']</a:t>
            </a:r>
          </a:p>
          <a:p>
            <a:r>
              <a:rPr lang="en-US" sz="500"/>
              <a:t>df4.sort_values('Date')</a:t>
            </a:r>
          </a:p>
          <a:p>
            <a:endParaRPr lang="en-US" sz="500"/>
          </a:p>
          <a:p>
            <a:pPr>
              <a:spcBef>
                <a:spcPts val="1400"/>
              </a:spcBef>
            </a:pPr>
            <a:r>
              <a:rPr lang="en-US" sz="500"/>
              <a:t> explanation here</a:t>
            </a:r>
          </a:p>
        </p:txBody>
      </p:sp>
      <p:pic>
        <p:nvPicPr>
          <p:cNvPr id="6" name="Picture 2" descr="Space Free Stock Photo - Public Domain Pictures">
            <a:extLst>
              <a:ext uri="{FF2B5EF4-FFF2-40B4-BE49-F238E27FC236}">
                <a16:creationId xmlns:a16="http://schemas.microsoft.com/office/drawing/2014/main" id="{0B0D865A-80F9-9E9C-03D8-71404D5D6E31}"/>
              </a:ext>
            </a:extLst>
          </p:cNvPr>
          <p:cNvPicPr>
            <a:picLocks noChangeAspect="1"/>
          </p:cNvPicPr>
          <p:nvPr/>
        </p:nvPicPr>
        <p:blipFill rotWithShape="1">
          <a:blip r:embed="rId2"/>
          <a:stretch/>
        </p:blipFill>
        <p:spPr>
          <a:xfrm>
            <a:off x="838198" y="2824226"/>
            <a:ext cx="5167185" cy="2906541"/>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a:pPr>
                <a:spcAft>
                  <a:spcPts val="600"/>
                </a:spcAft>
                <a:defRPr/>
              </a:pPr>
              <a:t>33</a:t>
            </a:fld>
            <a:endParaRPr lang="en-US"/>
          </a:p>
        </p:txBody>
      </p:sp>
      <p:graphicFrame>
        <p:nvGraphicFramePr>
          <p:cNvPr id="9" name="Table 8">
            <a:extLst>
              <a:ext uri="{FF2B5EF4-FFF2-40B4-BE49-F238E27FC236}">
                <a16:creationId xmlns:a16="http://schemas.microsoft.com/office/drawing/2014/main" id="{3532E163-DB6B-65CC-8A00-30F9A978587F}"/>
              </a:ext>
            </a:extLst>
          </p:cNvPr>
          <p:cNvGraphicFramePr>
            <a:graphicFrameLocks noGrp="1"/>
          </p:cNvGraphicFramePr>
          <p:nvPr>
            <p:extLst>
              <p:ext uri="{D42A27DB-BD31-4B8C-83A1-F6EECF244321}">
                <p14:modId xmlns:p14="http://schemas.microsoft.com/office/powerpoint/2010/main" val="2016086466"/>
              </p:ext>
            </p:extLst>
          </p:nvPr>
        </p:nvGraphicFramePr>
        <p:xfrm>
          <a:off x="6198394" y="3111922"/>
          <a:ext cx="5167191" cy="2331153"/>
        </p:xfrm>
        <a:graphic>
          <a:graphicData uri="http://schemas.openxmlformats.org/drawingml/2006/table">
            <a:tbl>
              <a:tblPr firstRow="1" bandRow="1">
                <a:tableStyleId>{5C22544A-7EE6-4342-B048-85BDC9FD1C3A}</a:tableStyleId>
              </a:tblPr>
              <a:tblGrid>
                <a:gridCol w="245779">
                  <a:extLst>
                    <a:ext uri="{9D8B030D-6E8A-4147-A177-3AD203B41FA5}">
                      <a16:colId xmlns:a16="http://schemas.microsoft.com/office/drawing/2014/main" val="5007851"/>
                    </a:ext>
                  </a:extLst>
                </a:gridCol>
                <a:gridCol w="290540">
                  <a:extLst>
                    <a:ext uri="{9D8B030D-6E8A-4147-A177-3AD203B41FA5}">
                      <a16:colId xmlns:a16="http://schemas.microsoft.com/office/drawing/2014/main" val="1771386694"/>
                    </a:ext>
                  </a:extLst>
                </a:gridCol>
                <a:gridCol w="585291">
                  <a:extLst>
                    <a:ext uri="{9D8B030D-6E8A-4147-A177-3AD203B41FA5}">
                      <a16:colId xmlns:a16="http://schemas.microsoft.com/office/drawing/2014/main" val="1278182946"/>
                    </a:ext>
                  </a:extLst>
                </a:gridCol>
                <a:gridCol w="498068">
                  <a:extLst>
                    <a:ext uri="{9D8B030D-6E8A-4147-A177-3AD203B41FA5}">
                      <a16:colId xmlns:a16="http://schemas.microsoft.com/office/drawing/2014/main" val="3255931876"/>
                    </a:ext>
                  </a:extLst>
                </a:gridCol>
                <a:gridCol w="355647">
                  <a:extLst>
                    <a:ext uri="{9D8B030D-6E8A-4147-A177-3AD203B41FA5}">
                      <a16:colId xmlns:a16="http://schemas.microsoft.com/office/drawing/2014/main" val="218391013"/>
                    </a:ext>
                  </a:extLst>
                </a:gridCol>
                <a:gridCol w="913124">
                  <a:extLst>
                    <a:ext uri="{9D8B030D-6E8A-4147-A177-3AD203B41FA5}">
                      <a16:colId xmlns:a16="http://schemas.microsoft.com/office/drawing/2014/main" val="4056357822"/>
                    </a:ext>
                  </a:extLst>
                </a:gridCol>
                <a:gridCol w="253917">
                  <a:extLst>
                    <a:ext uri="{9D8B030D-6E8A-4147-A177-3AD203B41FA5}">
                      <a16:colId xmlns:a16="http://schemas.microsoft.com/office/drawing/2014/main" val="3694947162"/>
                    </a:ext>
                  </a:extLst>
                </a:gridCol>
                <a:gridCol w="408546">
                  <a:extLst>
                    <a:ext uri="{9D8B030D-6E8A-4147-A177-3AD203B41FA5}">
                      <a16:colId xmlns:a16="http://schemas.microsoft.com/office/drawing/2014/main" val="3670986874"/>
                    </a:ext>
                  </a:extLst>
                </a:gridCol>
                <a:gridCol w="677112">
                  <a:extLst>
                    <a:ext uri="{9D8B030D-6E8A-4147-A177-3AD203B41FA5}">
                      <a16:colId xmlns:a16="http://schemas.microsoft.com/office/drawing/2014/main" val="2473703211"/>
                    </a:ext>
                  </a:extLst>
                </a:gridCol>
                <a:gridCol w="428892">
                  <a:extLst>
                    <a:ext uri="{9D8B030D-6E8A-4147-A177-3AD203B41FA5}">
                      <a16:colId xmlns:a16="http://schemas.microsoft.com/office/drawing/2014/main" val="2591959099"/>
                    </a:ext>
                  </a:extLst>
                </a:gridCol>
                <a:gridCol w="510275">
                  <a:extLst>
                    <a:ext uri="{9D8B030D-6E8A-4147-A177-3AD203B41FA5}">
                      <a16:colId xmlns:a16="http://schemas.microsoft.com/office/drawing/2014/main" val="2429387153"/>
                    </a:ext>
                  </a:extLst>
                </a:gridCol>
              </a:tblGrid>
              <a:tr h="211923">
                <a:tc>
                  <a:txBody>
                    <a:bodyPr/>
                    <a:lstStyle/>
                    <a:p>
                      <a:pPr algn="r" fontAlgn="ctr"/>
                      <a:br>
                        <a:rPr lang="en-US" sz="600" dirty="0">
                          <a:effectLst/>
                        </a:rPr>
                      </a:br>
                      <a:r>
                        <a:rPr lang="en-US" sz="600" dirty="0">
                          <a:effectLst/>
                        </a:rPr>
                        <a:t>Date</a:t>
                      </a:r>
                    </a:p>
                  </a:txBody>
                  <a:tcPr marL="24415" marR="24415" marT="12208" marB="12208" anchor="ctr">
                    <a:solidFill>
                      <a:srgbClr val="121619"/>
                    </a:solidFill>
                  </a:tcPr>
                </a:tc>
                <a:tc>
                  <a:txBody>
                    <a:bodyPr/>
                    <a:lstStyle/>
                    <a:p>
                      <a:pPr algn="r" fontAlgn="ctr"/>
                      <a:r>
                        <a:rPr lang="en-US" sz="600" dirty="0">
                          <a:effectLst/>
                        </a:rPr>
                        <a:t>Time (UTC)</a:t>
                      </a:r>
                    </a:p>
                  </a:txBody>
                  <a:tcPr marL="24415" marR="24415" marT="12208" marB="12208" anchor="ctr">
                    <a:solidFill>
                      <a:srgbClr val="121619"/>
                    </a:solidFill>
                  </a:tcPr>
                </a:tc>
                <a:tc>
                  <a:txBody>
                    <a:bodyPr/>
                    <a:lstStyle/>
                    <a:p>
                      <a:pPr algn="r" fontAlgn="ctr"/>
                      <a:r>
                        <a:rPr lang="en-US" sz="600" dirty="0" err="1">
                          <a:effectLst/>
                        </a:rPr>
                        <a:t>Booster_Version</a:t>
                      </a:r>
                    </a:p>
                  </a:txBody>
                  <a:tcPr marL="24415" marR="24415" marT="12208" marB="12208" anchor="ctr">
                    <a:solidFill>
                      <a:srgbClr val="121619"/>
                    </a:solidFill>
                  </a:tcPr>
                </a:tc>
                <a:tc>
                  <a:txBody>
                    <a:bodyPr/>
                    <a:lstStyle/>
                    <a:p>
                      <a:pPr algn="r" fontAlgn="ctr"/>
                      <a:r>
                        <a:rPr lang="en-US" sz="600" dirty="0" err="1">
                          <a:effectLst/>
                        </a:rPr>
                        <a:t>Launch_Site</a:t>
                      </a:r>
                    </a:p>
                  </a:txBody>
                  <a:tcPr marL="24415" marR="24415" marT="12208" marB="12208" anchor="ctr">
                    <a:solidFill>
                      <a:srgbClr val="121619"/>
                    </a:solidFill>
                  </a:tcPr>
                </a:tc>
                <a:tc>
                  <a:txBody>
                    <a:bodyPr/>
                    <a:lstStyle/>
                    <a:p>
                      <a:pPr algn="r" fontAlgn="ctr"/>
                      <a:r>
                        <a:rPr lang="en-US" sz="600" dirty="0">
                          <a:effectLst/>
                        </a:rPr>
                        <a:t>Payload</a:t>
                      </a:r>
                    </a:p>
                  </a:txBody>
                  <a:tcPr marL="24415" marR="24415" marT="12208" marB="12208" anchor="ctr">
                    <a:solidFill>
                      <a:srgbClr val="121619"/>
                    </a:solidFill>
                  </a:tcPr>
                </a:tc>
                <a:tc>
                  <a:txBody>
                    <a:bodyPr/>
                    <a:lstStyle/>
                    <a:p>
                      <a:pPr algn="r" fontAlgn="ctr"/>
                      <a:r>
                        <a:rPr lang="en-US" sz="600" dirty="0">
                          <a:effectLst/>
                        </a:rPr>
                        <a:t>PAYLOAD_MASS__KG_</a:t>
                      </a:r>
                    </a:p>
                  </a:txBody>
                  <a:tcPr marL="24415" marR="24415" marT="12208" marB="12208" anchor="ctr">
                    <a:solidFill>
                      <a:srgbClr val="121619"/>
                    </a:solidFill>
                  </a:tcPr>
                </a:tc>
                <a:tc>
                  <a:txBody>
                    <a:bodyPr/>
                    <a:lstStyle/>
                    <a:p>
                      <a:pPr algn="r" fontAlgn="ctr"/>
                      <a:r>
                        <a:rPr lang="en-US" sz="600" dirty="0">
                          <a:effectLst/>
                        </a:rPr>
                        <a:t>Orbit</a:t>
                      </a:r>
                    </a:p>
                  </a:txBody>
                  <a:tcPr marL="24415" marR="24415" marT="12208" marB="12208" anchor="ctr">
                    <a:solidFill>
                      <a:srgbClr val="121619"/>
                    </a:solidFill>
                  </a:tcPr>
                </a:tc>
                <a:tc>
                  <a:txBody>
                    <a:bodyPr/>
                    <a:lstStyle/>
                    <a:p>
                      <a:pPr algn="r" fontAlgn="ctr"/>
                      <a:r>
                        <a:rPr lang="en-US" sz="600" dirty="0">
                          <a:effectLst/>
                        </a:rPr>
                        <a:t>Customer</a:t>
                      </a:r>
                    </a:p>
                  </a:txBody>
                  <a:tcPr marL="24415" marR="24415" marT="12208" marB="12208" anchor="ctr">
                    <a:solidFill>
                      <a:srgbClr val="121619"/>
                    </a:solidFill>
                  </a:tcPr>
                </a:tc>
                <a:tc>
                  <a:txBody>
                    <a:bodyPr/>
                    <a:lstStyle/>
                    <a:p>
                      <a:pPr algn="r" fontAlgn="ctr"/>
                      <a:r>
                        <a:rPr lang="en-US" sz="600" dirty="0" err="1">
                          <a:effectLst/>
                        </a:rPr>
                        <a:t>Mission_Outcome</a:t>
                      </a:r>
                    </a:p>
                  </a:txBody>
                  <a:tcPr marL="24415" marR="24415" marT="12208" marB="12208" anchor="ctr">
                    <a:solidFill>
                      <a:srgbClr val="121619"/>
                    </a:solidFill>
                  </a:tcPr>
                </a:tc>
                <a:tc>
                  <a:txBody>
                    <a:bodyPr/>
                    <a:lstStyle/>
                    <a:p>
                      <a:pPr algn="r" fontAlgn="ctr"/>
                      <a:r>
                        <a:rPr lang="en-US" sz="600" dirty="0">
                          <a:effectLst/>
                        </a:rPr>
                        <a:t>Landing _Outcome</a:t>
                      </a:r>
                    </a:p>
                  </a:txBody>
                  <a:tcPr marL="24415" marR="24415" marT="12208" marB="12208" anchor="ctr">
                    <a:solidFill>
                      <a:srgbClr val="121619"/>
                    </a:solidFill>
                  </a:tcPr>
                </a:tc>
                <a:tc>
                  <a:txBody>
                    <a:bodyPr/>
                    <a:lstStyle/>
                    <a:p>
                      <a:endParaRPr lang="en-US" sz="600"/>
                    </a:p>
                  </a:txBody>
                  <a:tcPr marL="29298" marR="29298" marT="14649" marB="14649">
                    <a:solidFill>
                      <a:srgbClr val="121619"/>
                    </a:solidFill>
                  </a:tcPr>
                </a:tc>
                <a:extLst>
                  <a:ext uri="{0D108BD9-81ED-4DB2-BD59-A6C34878D82A}">
                    <a16:rowId xmlns:a16="http://schemas.microsoft.com/office/drawing/2014/main" val="1538697389"/>
                  </a:ext>
                </a:extLst>
              </a:tr>
              <a:tr h="211923">
                <a:tc>
                  <a:txBody>
                    <a:bodyPr/>
                    <a:lstStyle/>
                    <a:p>
                      <a:pPr algn="r" fontAlgn="ctr"/>
                      <a:r>
                        <a:rPr lang="en-US" sz="600" dirty="0">
                          <a:effectLst/>
                        </a:rPr>
                        <a:t>0</a:t>
                      </a:r>
                      <a:endParaRPr lang="en-US" sz="600" b="0" dirty="0">
                        <a:effectLst/>
                      </a:endParaRPr>
                    </a:p>
                  </a:txBody>
                  <a:tcPr marL="24415" marR="24415" marT="12208" marB="12208" anchor="ctr">
                    <a:solidFill>
                      <a:schemeClr val="tx1">
                        <a:lumMod val="75000"/>
                      </a:schemeClr>
                    </a:solidFill>
                  </a:tcPr>
                </a:tc>
                <a:tc>
                  <a:txBody>
                    <a:bodyPr/>
                    <a:lstStyle/>
                    <a:p>
                      <a:r>
                        <a:rPr lang="en-US" sz="600" dirty="0">
                          <a:effectLst/>
                        </a:rPr>
                        <a:t>2015-12-22</a:t>
                      </a:r>
                    </a:p>
                  </a:txBody>
                  <a:tcPr marL="24415" marR="24415" marT="12208" marB="12208" anchor="ctr">
                    <a:solidFill>
                      <a:schemeClr val="tx1">
                        <a:lumMod val="75000"/>
                      </a:schemeClr>
                    </a:solidFill>
                  </a:tcPr>
                </a:tc>
                <a:tc>
                  <a:txBody>
                    <a:bodyPr/>
                    <a:lstStyle/>
                    <a:p>
                      <a:r>
                        <a:rPr lang="en-US" sz="600" dirty="0">
                          <a:effectLst/>
                        </a:rPr>
                        <a:t>01:29:00</a:t>
                      </a:r>
                    </a:p>
                  </a:txBody>
                  <a:tcPr marL="24415" marR="24415" marT="12208" marB="12208" anchor="ctr">
                    <a:solidFill>
                      <a:schemeClr val="tx1">
                        <a:lumMod val="75000"/>
                      </a:schemeClr>
                    </a:solidFill>
                  </a:tcPr>
                </a:tc>
                <a:tc>
                  <a:txBody>
                    <a:bodyPr/>
                    <a:lstStyle/>
                    <a:p>
                      <a:r>
                        <a:rPr lang="en-US" sz="600" dirty="0">
                          <a:effectLst/>
                        </a:rPr>
                        <a:t>F9 FT B1019</a:t>
                      </a:r>
                    </a:p>
                  </a:txBody>
                  <a:tcPr marL="24415" marR="24415" marT="12208" marB="12208" anchor="ctr">
                    <a:solidFill>
                      <a:schemeClr val="tx1">
                        <a:lumMod val="75000"/>
                      </a:schemeClr>
                    </a:solidFill>
                  </a:tcPr>
                </a:tc>
                <a:tc>
                  <a:txBody>
                    <a:bodyPr/>
                    <a:lstStyle/>
                    <a:p>
                      <a:r>
                        <a:rPr lang="en-US" sz="600" dirty="0">
                          <a:effectLst/>
                        </a:rPr>
                        <a:t>CCAFS LC-40</a:t>
                      </a:r>
                    </a:p>
                  </a:txBody>
                  <a:tcPr marL="24415" marR="24415" marT="12208" marB="12208" anchor="ctr">
                    <a:solidFill>
                      <a:schemeClr val="tx1">
                        <a:lumMod val="75000"/>
                      </a:schemeClr>
                    </a:solidFill>
                  </a:tcPr>
                </a:tc>
                <a:tc>
                  <a:txBody>
                    <a:bodyPr/>
                    <a:lstStyle/>
                    <a:p>
                      <a:r>
                        <a:rPr lang="en-US" sz="600" dirty="0">
                          <a:effectLst/>
                        </a:rPr>
                        <a:t>OG2 Mission 2 11 Orbcomm-OG2 satellites</a:t>
                      </a:r>
                    </a:p>
                  </a:txBody>
                  <a:tcPr marL="24415" marR="24415" marT="12208" marB="12208" anchor="ctr">
                    <a:solidFill>
                      <a:schemeClr val="tx1">
                        <a:lumMod val="75000"/>
                      </a:schemeClr>
                    </a:solidFill>
                  </a:tcPr>
                </a:tc>
                <a:tc>
                  <a:txBody>
                    <a:bodyPr/>
                    <a:lstStyle/>
                    <a:p>
                      <a:r>
                        <a:rPr lang="en-US" sz="600" dirty="0">
                          <a:effectLst/>
                        </a:rPr>
                        <a:t>2034</a:t>
                      </a:r>
                    </a:p>
                  </a:txBody>
                  <a:tcPr marL="24415" marR="24415" marT="12208" marB="12208" anchor="ctr">
                    <a:solidFill>
                      <a:schemeClr val="tx1">
                        <a:lumMod val="75000"/>
                      </a:schemeClr>
                    </a:solidFill>
                  </a:tcPr>
                </a:tc>
                <a:tc>
                  <a:txBody>
                    <a:bodyPr/>
                    <a:lstStyle/>
                    <a:p>
                      <a:r>
                        <a:rPr lang="en-US" sz="600" dirty="0">
                          <a:effectLst/>
                        </a:rPr>
                        <a:t>LEO</a:t>
                      </a:r>
                    </a:p>
                  </a:txBody>
                  <a:tcPr marL="24415" marR="24415" marT="12208" marB="12208" anchor="ctr">
                    <a:solidFill>
                      <a:schemeClr val="tx1">
                        <a:lumMod val="75000"/>
                      </a:schemeClr>
                    </a:solidFill>
                  </a:tcPr>
                </a:tc>
                <a:tc>
                  <a:txBody>
                    <a:bodyPr/>
                    <a:lstStyle/>
                    <a:p>
                      <a:r>
                        <a:rPr lang="en-US" sz="600" dirty="0">
                          <a:effectLst/>
                        </a:rPr>
                        <a:t>Orbcomm</a:t>
                      </a:r>
                    </a:p>
                  </a:txBody>
                  <a:tcPr marL="24415" marR="24415" marT="12208" marB="12208" anchor="ctr">
                    <a:solidFill>
                      <a:schemeClr val="tx1">
                        <a:lumMod val="75000"/>
                      </a:schemeClr>
                    </a:solidFill>
                  </a:tcPr>
                </a:tc>
                <a:tc>
                  <a:txBody>
                    <a:bodyPr/>
                    <a:lstStyle/>
                    <a:p>
                      <a:r>
                        <a:rPr lang="en-US" sz="600" dirty="0">
                          <a:effectLst/>
                        </a:rPr>
                        <a:t>Success</a:t>
                      </a:r>
                    </a:p>
                  </a:txBody>
                  <a:tcPr marL="24415" marR="24415" marT="12208" marB="12208" anchor="ctr">
                    <a:solidFill>
                      <a:schemeClr val="tx1">
                        <a:lumMod val="75000"/>
                      </a:schemeClr>
                    </a:solidFill>
                  </a:tcPr>
                </a:tc>
                <a:tc>
                  <a:txBody>
                    <a:bodyPr/>
                    <a:lstStyle/>
                    <a:p>
                      <a:r>
                        <a:rPr lang="en-US" sz="600" dirty="0">
                          <a:effectLst/>
                        </a:rPr>
                        <a:t>Success (ground pad)</a:t>
                      </a:r>
                    </a:p>
                  </a:txBody>
                  <a:tcPr marL="24415" marR="24415" marT="12208" marB="12208" anchor="ctr">
                    <a:solidFill>
                      <a:schemeClr val="tx1">
                        <a:lumMod val="75000"/>
                      </a:schemeClr>
                    </a:solidFill>
                  </a:tcPr>
                </a:tc>
                <a:extLst>
                  <a:ext uri="{0D108BD9-81ED-4DB2-BD59-A6C34878D82A}">
                    <a16:rowId xmlns:a16="http://schemas.microsoft.com/office/drawing/2014/main" val="3181593229"/>
                  </a:ext>
                </a:extLst>
              </a:tr>
              <a:tr h="211923">
                <a:tc>
                  <a:txBody>
                    <a:bodyPr/>
                    <a:lstStyle/>
                    <a:p>
                      <a:pPr algn="r" fontAlgn="ctr"/>
                      <a:r>
                        <a:rPr lang="en-US" sz="600" dirty="0">
                          <a:effectLst/>
                        </a:rPr>
                        <a:t>3</a:t>
                      </a:r>
                      <a:endParaRPr lang="en-US" sz="600" b="0" dirty="0">
                        <a:effectLst/>
                      </a:endParaRPr>
                    </a:p>
                  </a:txBody>
                  <a:tcPr marL="24415" marR="24415" marT="12208" marB="12208" anchor="ctr"/>
                </a:tc>
                <a:tc>
                  <a:txBody>
                    <a:bodyPr/>
                    <a:lstStyle/>
                    <a:p>
                      <a:r>
                        <a:rPr lang="en-US" sz="600" dirty="0">
                          <a:effectLst/>
                        </a:rPr>
                        <a:t>2016-05-27</a:t>
                      </a:r>
                    </a:p>
                  </a:txBody>
                  <a:tcPr marL="24415" marR="24415" marT="12208" marB="12208" anchor="ctr"/>
                </a:tc>
                <a:tc>
                  <a:txBody>
                    <a:bodyPr/>
                    <a:lstStyle/>
                    <a:p>
                      <a:r>
                        <a:rPr lang="en-US" sz="600" dirty="0">
                          <a:effectLst/>
                        </a:rPr>
                        <a:t>21:39:00</a:t>
                      </a:r>
                    </a:p>
                  </a:txBody>
                  <a:tcPr marL="24415" marR="24415" marT="12208" marB="12208" anchor="ctr"/>
                </a:tc>
                <a:tc>
                  <a:txBody>
                    <a:bodyPr/>
                    <a:lstStyle/>
                    <a:p>
                      <a:r>
                        <a:rPr lang="en-US" sz="600" dirty="0">
                          <a:effectLst/>
                        </a:rPr>
                        <a:t>F9 FT B1023.1</a:t>
                      </a:r>
                    </a:p>
                  </a:txBody>
                  <a:tcPr marL="24415" marR="24415" marT="12208" marB="12208" anchor="ctr"/>
                </a:tc>
                <a:tc>
                  <a:txBody>
                    <a:bodyPr/>
                    <a:lstStyle/>
                    <a:p>
                      <a:r>
                        <a:rPr lang="en-US" sz="600" dirty="0">
                          <a:effectLst/>
                        </a:rPr>
                        <a:t>CCAFS LC-40</a:t>
                      </a:r>
                    </a:p>
                  </a:txBody>
                  <a:tcPr marL="24415" marR="24415" marT="12208" marB="12208" anchor="ctr"/>
                </a:tc>
                <a:tc>
                  <a:txBody>
                    <a:bodyPr/>
                    <a:lstStyle/>
                    <a:p>
                      <a:r>
                        <a:rPr lang="en-US" sz="600" dirty="0" err="1">
                          <a:effectLst/>
                        </a:rPr>
                        <a:t>Thaicom</a:t>
                      </a:r>
                      <a:r>
                        <a:rPr lang="en-US" sz="600" dirty="0">
                          <a:effectLst/>
                        </a:rPr>
                        <a:t> 8</a:t>
                      </a:r>
                    </a:p>
                  </a:txBody>
                  <a:tcPr marL="24415" marR="24415" marT="12208" marB="12208" anchor="ctr"/>
                </a:tc>
                <a:tc>
                  <a:txBody>
                    <a:bodyPr/>
                    <a:lstStyle/>
                    <a:p>
                      <a:r>
                        <a:rPr lang="en-US" sz="600" dirty="0">
                          <a:effectLst/>
                        </a:rPr>
                        <a:t>3100</a:t>
                      </a:r>
                    </a:p>
                  </a:txBody>
                  <a:tcPr marL="24415" marR="24415" marT="12208" marB="12208" anchor="ctr"/>
                </a:tc>
                <a:tc>
                  <a:txBody>
                    <a:bodyPr/>
                    <a:lstStyle/>
                    <a:p>
                      <a:r>
                        <a:rPr lang="en-US" sz="600" dirty="0">
                          <a:effectLst/>
                        </a:rPr>
                        <a:t>GTO</a:t>
                      </a:r>
                    </a:p>
                  </a:txBody>
                  <a:tcPr marL="24415" marR="24415" marT="12208" marB="12208" anchor="ctr"/>
                </a:tc>
                <a:tc>
                  <a:txBody>
                    <a:bodyPr/>
                    <a:lstStyle/>
                    <a:p>
                      <a:r>
                        <a:rPr lang="en-US" sz="600" dirty="0" err="1">
                          <a:effectLst/>
                        </a:rPr>
                        <a:t>Thaicom</a:t>
                      </a:r>
                    </a:p>
                  </a:txBody>
                  <a:tcPr marL="24415" marR="24415" marT="12208" marB="12208" anchor="ctr"/>
                </a:tc>
                <a:tc>
                  <a:txBody>
                    <a:bodyPr/>
                    <a:lstStyle/>
                    <a:p>
                      <a:r>
                        <a:rPr lang="en-US" sz="600" dirty="0">
                          <a:effectLst/>
                        </a:rPr>
                        <a:t>Success</a:t>
                      </a:r>
                    </a:p>
                  </a:txBody>
                  <a:tcPr marL="24415" marR="24415" marT="12208" marB="12208" anchor="ctr"/>
                </a:tc>
                <a:tc>
                  <a:txBody>
                    <a:bodyPr/>
                    <a:lstStyle/>
                    <a:p>
                      <a:r>
                        <a:rPr lang="en-US" sz="600" dirty="0">
                          <a:effectLst/>
                        </a:rPr>
                        <a:t>Success (drone ship)</a:t>
                      </a:r>
                    </a:p>
                  </a:txBody>
                  <a:tcPr marL="24415" marR="24415" marT="12208" marB="12208" anchor="ctr"/>
                </a:tc>
                <a:extLst>
                  <a:ext uri="{0D108BD9-81ED-4DB2-BD59-A6C34878D82A}">
                    <a16:rowId xmlns:a16="http://schemas.microsoft.com/office/drawing/2014/main" val="1806795952"/>
                  </a:ext>
                </a:extLst>
              </a:tr>
              <a:tr h="211923">
                <a:tc>
                  <a:txBody>
                    <a:bodyPr/>
                    <a:lstStyle/>
                    <a:p>
                      <a:pPr algn="r" fontAlgn="ctr"/>
                      <a:r>
                        <a:rPr lang="en-US" sz="600" dirty="0">
                          <a:effectLst/>
                        </a:rPr>
                        <a:t>2</a:t>
                      </a:r>
                      <a:endParaRPr lang="en-US" sz="600" b="0" dirty="0">
                        <a:effectLst/>
                      </a:endParaRPr>
                    </a:p>
                  </a:txBody>
                  <a:tcPr marL="24415" marR="24415" marT="12208" marB="12208" anchor="ctr"/>
                </a:tc>
                <a:tc>
                  <a:txBody>
                    <a:bodyPr/>
                    <a:lstStyle/>
                    <a:p>
                      <a:r>
                        <a:rPr lang="en-US" sz="600" dirty="0">
                          <a:effectLst/>
                        </a:rPr>
                        <a:t>2016-06-05</a:t>
                      </a:r>
                    </a:p>
                  </a:txBody>
                  <a:tcPr marL="24415" marR="24415" marT="12208" marB="12208" anchor="ctr"/>
                </a:tc>
                <a:tc>
                  <a:txBody>
                    <a:bodyPr/>
                    <a:lstStyle/>
                    <a:p>
                      <a:r>
                        <a:rPr lang="en-US" sz="600" dirty="0">
                          <a:effectLst/>
                        </a:rPr>
                        <a:t>05:21:00</a:t>
                      </a:r>
                    </a:p>
                  </a:txBody>
                  <a:tcPr marL="24415" marR="24415" marT="12208" marB="12208" anchor="ctr"/>
                </a:tc>
                <a:tc>
                  <a:txBody>
                    <a:bodyPr/>
                    <a:lstStyle/>
                    <a:p>
                      <a:r>
                        <a:rPr lang="en-US" sz="600" dirty="0">
                          <a:effectLst/>
                        </a:rPr>
                        <a:t>F9 FT B1022</a:t>
                      </a:r>
                    </a:p>
                  </a:txBody>
                  <a:tcPr marL="24415" marR="24415" marT="12208" marB="12208" anchor="ctr"/>
                </a:tc>
                <a:tc>
                  <a:txBody>
                    <a:bodyPr/>
                    <a:lstStyle/>
                    <a:p>
                      <a:r>
                        <a:rPr lang="en-US" sz="600" dirty="0">
                          <a:effectLst/>
                        </a:rPr>
                        <a:t>CCAFS LC-40</a:t>
                      </a:r>
                    </a:p>
                  </a:txBody>
                  <a:tcPr marL="24415" marR="24415" marT="12208" marB="12208" anchor="ctr"/>
                </a:tc>
                <a:tc>
                  <a:txBody>
                    <a:bodyPr/>
                    <a:lstStyle/>
                    <a:p>
                      <a:r>
                        <a:rPr lang="en-US" sz="600" dirty="0">
                          <a:effectLst/>
                        </a:rPr>
                        <a:t>JCSAT-14</a:t>
                      </a:r>
                    </a:p>
                  </a:txBody>
                  <a:tcPr marL="24415" marR="24415" marT="12208" marB="12208" anchor="ctr"/>
                </a:tc>
                <a:tc>
                  <a:txBody>
                    <a:bodyPr/>
                    <a:lstStyle/>
                    <a:p>
                      <a:r>
                        <a:rPr lang="en-US" sz="600" dirty="0">
                          <a:effectLst/>
                        </a:rPr>
                        <a:t>4696</a:t>
                      </a:r>
                    </a:p>
                  </a:txBody>
                  <a:tcPr marL="24415" marR="24415" marT="12208" marB="12208" anchor="ctr"/>
                </a:tc>
                <a:tc>
                  <a:txBody>
                    <a:bodyPr/>
                    <a:lstStyle/>
                    <a:p>
                      <a:r>
                        <a:rPr lang="en-US" sz="600" dirty="0">
                          <a:effectLst/>
                        </a:rPr>
                        <a:t>GTO</a:t>
                      </a:r>
                    </a:p>
                  </a:txBody>
                  <a:tcPr marL="24415" marR="24415" marT="12208" marB="12208" anchor="ctr"/>
                </a:tc>
                <a:tc>
                  <a:txBody>
                    <a:bodyPr/>
                    <a:lstStyle/>
                    <a:p>
                      <a:r>
                        <a:rPr lang="en-US" sz="600" dirty="0">
                          <a:effectLst/>
                        </a:rPr>
                        <a:t>SKY Perfect JSAT Group</a:t>
                      </a:r>
                    </a:p>
                  </a:txBody>
                  <a:tcPr marL="24415" marR="24415" marT="12208" marB="12208" anchor="ctr"/>
                </a:tc>
                <a:tc>
                  <a:txBody>
                    <a:bodyPr/>
                    <a:lstStyle/>
                    <a:p>
                      <a:r>
                        <a:rPr lang="en-US" sz="600" dirty="0">
                          <a:effectLst/>
                        </a:rPr>
                        <a:t>Success</a:t>
                      </a:r>
                    </a:p>
                  </a:txBody>
                  <a:tcPr marL="24415" marR="24415" marT="12208" marB="12208" anchor="ctr"/>
                </a:tc>
                <a:tc>
                  <a:txBody>
                    <a:bodyPr/>
                    <a:lstStyle/>
                    <a:p>
                      <a:r>
                        <a:rPr lang="en-US" sz="600" dirty="0">
                          <a:effectLst/>
                        </a:rPr>
                        <a:t>Success (drone ship)</a:t>
                      </a:r>
                    </a:p>
                  </a:txBody>
                  <a:tcPr marL="24415" marR="24415" marT="12208" marB="12208" anchor="ctr"/>
                </a:tc>
                <a:extLst>
                  <a:ext uri="{0D108BD9-81ED-4DB2-BD59-A6C34878D82A}">
                    <a16:rowId xmlns:a16="http://schemas.microsoft.com/office/drawing/2014/main" val="2936403902"/>
                  </a:ext>
                </a:extLst>
              </a:tr>
              <a:tr h="211923">
                <a:tc>
                  <a:txBody>
                    <a:bodyPr/>
                    <a:lstStyle/>
                    <a:p>
                      <a:pPr algn="r" fontAlgn="ctr"/>
                      <a:r>
                        <a:rPr lang="en-US" sz="600" dirty="0">
                          <a:effectLst/>
                        </a:rPr>
                        <a:t>4</a:t>
                      </a:r>
                      <a:endParaRPr lang="en-US" sz="600" b="0" dirty="0">
                        <a:effectLst/>
                      </a:endParaRPr>
                    </a:p>
                  </a:txBody>
                  <a:tcPr marL="24415" marR="24415" marT="12208" marB="12208" anchor="ctr"/>
                </a:tc>
                <a:tc>
                  <a:txBody>
                    <a:bodyPr/>
                    <a:lstStyle/>
                    <a:p>
                      <a:r>
                        <a:rPr lang="en-US" sz="600" dirty="0">
                          <a:effectLst/>
                        </a:rPr>
                        <a:t>2016-07-18</a:t>
                      </a:r>
                    </a:p>
                  </a:txBody>
                  <a:tcPr marL="24415" marR="24415" marT="12208" marB="12208" anchor="ctr"/>
                </a:tc>
                <a:tc>
                  <a:txBody>
                    <a:bodyPr/>
                    <a:lstStyle/>
                    <a:p>
                      <a:r>
                        <a:rPr lang="en-US" sz="600" dirty="0">
                          <a:effectLst/>
                        </a:rPr>
                        <a:t>04:45:00</a:t>
                      </a:r>
                    </a:p>
                  </a:txBody>
                  <a:tcPr marL="24415" marR="24415" marT="12208" marB="12208" anchor="ctr"/>
                </a:tc>
                <a:tc>
                  <a:txBody>
                    <a:bodyPr/>
                    <a:lstStyle/>
                    <a:p>
                      <a:r>
                        <a:rPr lang="en-US" sz="600" dirty="0">
                          <a:effectLst/>
                        </a:rPr>
                        <a:t>F9 FT B1025.1</a:t>
                      </a:r>
                    </a:p>
                  </a:txBody>
                  <a:tcPr marL="24415" marR="24415" marT="12208" marB="12208" anchor="ctr"/>
                </a:tc>
                <a:tc>
                  <a:txBody>
                    <a:bodyPr/>
                    <a:lstStyle/>
                    <a:p>
                      <a:r>
                        <a:rPr lang="en-US" sz="600" dirty="0">
                          <a:effectLst/>
                        </a:rPr>
                        <a:t>CCAFS LC-40</a:t>
                      </a:r>
                    </a:p>
                  </a:txBody>
                  <a:tcPr marL="24415" marR="24415" marT="12208" marB="12208" anchor="ctr"/>
                </a:tc>
                <a:tc>
                  <a:txBody>
                    <a:bodyPr/>
                    <a:lstStyle/>
                    <a:p>
                      <a:r>
                        <a:rPr lang="en-US" sz="600" dirty="0">
                          <a:effectLst/>
                        </a:rPr>
                        <a:t>SpaceX CRS-9</a:t>
                      </a:r>
                    </a:p>
                  </a:txBody>
                  <a:tcPr marL="24415" marR="24415" marT="12208" marB="12208" anchor="ctr"/>
                </a:tc>
                <a:tc>
                  <a:txBody>
                    <a:bodyPr/>
                    <a:lstStyle/>
                    <a:p>
                      <a:r>
                        <a:rPr lang="en-US" sz="600" dirty="0">
                          <a:effectLst/>
                        </a:rPr>
                        <a:t>2257</a:t>
                      </a:r>
                    </a:p>
                  </a:txBody>
                  <a:tcPr marL="24415" marR="24415" marT="12208" marB="12208" anchor="ctr"/>
                </a:tc>
                <a:tc>
                  <a:txBody>
                    <a:bodyPr/>
                    <a:lstStyle/>
                    <a:p>
                      <a:r>
                        <a:rPr lang="en-US" sz="600" dirty="0">
                          <a:effectLst/>
                        </a:rPr>
                        <a:t>LEO (ISS)</a:t>
                      </a:r>
                    </a:p>
                  </a:txBody>
                  <a:tcPr marL="24415" marR="24415" marT="12208" marB="12208" anchor="ctr"/>
                </a:tc>
                <a:tc>
                  <a:txBody>
                    <a:bodyPr/>
                    <a:lstStyle/>
                    <a:p>
                      <a:r>
                        <a:rPr lang="en-US" sz="600" dirty="0">
                          <a:effectLst/>
                        </a:rPr>
                        <a:t>NASA (CRS)</a:t>
                      </a:r>
                    </a:p>
                  </a:txBody>
                  <a:tcPr marL="24415" marR="24415" marT="12208" marB="12208" anchor="ctr"/>
                </a:tc>
                <a:tc>
                  <a:txBody>
                    <a:bodyPr/>
                    <a:lstStyle/>
                    <a:p>
                      <a:r>
                        <a:rPr lang="en-US" sz="600" dirty="0">
                          <a:effectLst/>
                        </a:rPr>
                        <a:t>Success</a:t>
                      </a:r>
                    </a:p>
                  </a:txBody>
                  <a:tcPr marL="24415" marR="24415" marT="12208" marB="12208" anchor="ctr"/>
                </a:tc>
                <a:tc>
                  <a:txBody>
                    <a:bodyPr/>
                    <a:lstStyle/>
                    <a:p>
                      <a:r>
                        <a:rPr lang="en-US" sz="600" dirty="0">
                          <a:effectLst/>
                        </a:rPr>
                        <a:t>Success (ground pad)</a:t>
                      </a:r>
                    </a:p>
                  </a:txBody>
                  <a:tcPr marL="24415" marR="24415" marT="12208" marB="12208" anchor="ctr"/>
                </a:tc>
                <a:extLst>
                  <a:ext uri="{0D108BD9-81ED-4DB2-BD59-A6C34878D82A}">
                    <a16:rowId xmlns:a16="http://schemas.microsoft.com/office/drawing/2014/main" val="1199078602"/>
                  </a:ext>
                </a:extLst>
              </a:tr>
              <a:tr h="211923">
                <a:tc>
                  <a:txBody>
                    <a:bodyPr/>
                    <a:lstStyle/>
                    <a:p>
                      <a:pPr algn="r" fontAlgn="ctr"/>
                      <a:r>
                        <a:rPr lang="en-US" sz="600" dirty="0">
                          <a:effectLst/>
                        </a:rPr>
                        <a:t>1</a:t>
                      </a:r>
                      <a:endParaRPr lang="en-US" sz="600" b="0" dirty="0">
                        <a:effectLst/>
                      </a:endParaRPr>
                    </a:p>
                  </a:txBody>
                  <a:tcPr marL="24415" marR="24415" marT="12208" marB="12208" anchor="ctr"/>
                </a:tc>
                <a:tc>
                  <a:txBody>
                    <a:bodyPr/>
                    <a:lstStyle/>
                    <a:p>
                      <a:r>
                        <a:rPr lang="en-US" sz="600" dirty="0">
                          <a:effectLst/>
                        </a:rPr>
                        <a:t>2016-08-04</a:t>
                      </a:r>
                    </a:p>
                  </a:txBody>
                  <a:tcPr marL="24415" marR="24415" marT="12208" marB="12208" anchor="ctr"/>
                </a:tc>
                <a:tc>
                  <a:txBody>
                    <a:bodyPr/>
                    <a:lstStyle/>
                    <a:p>
                      <a:r>
                        <a:rPr lang="en-US" sz="600" dirty="0">
                          <a:effectLst/>
                        </a:rPr>
                        <a:t>20:43:00</a:t>
                      </a:r>
                    </a:p>
                  </a:txBody>
                  <a:tcPr marL="24415" marR="24415" marT="12208" marB="12208" anchor="ctr"/>
                </a:tc>
                <a:tc>
                  <a:txBody>
                    <a:bodyPr/>
                    <a:lstStyle/>
                    <a:p>
                      <a:r>
                        <a:rPr lang="en-US" sz="600" dirty="0">
                          <a:effectLst/>
                        </a:rPr>
                        <a:t>F9 FT B1021.1</a:t>
                      </a:r>
                    </a:p>
                  </a:txBody>
                  <a:tcPr marL="24415" marR="24415" marT="12208" marB="12208" anchor="ctr"/>
                </a:tc>
                <a:tc>
                  <a:txBody>
                    <a:bodyPr/>
                    <a:lstStyle/>
                    <a:p>
                      <a:r>
                        <a:rPr lang="en-US" sz="600" dirty="0">
                          <a:effectLst/>
                        </a:rPr>
                        <a:t>CCAFS LC-40</a:t>
                      </a:r>
                    </a:p>
                  </a:txBody>
                  <a:tcPr marL="24415" marR="24415" marT="12208" marB="12208" anchor="ctr"/>
                </a:tc>
                <a:tc>
                  <a:txBody>
                    <a:bodyPr/>
                    <a:lstStyle/>
                    <a:p>
                      <a:r>
                        <a:rPr lang="en-US" sz="600" dirty="0">
                          <a:effectLst/>
                        </a:rPr>
                        <a:t>SpaceX CRS-8</a:t>
                      </a:r>
                    </a:p>
                  </a:txBody>
                  <a:tcPr marL="24415" marR="24415" marT="12208" marB="12208" anchor="ctr"/>
                </a:tc>
                <a:tc>
                  <a:txBody>
                    <a:bodyPr/>
                    <a:lstStyle/>
                    <a:p>
                      <a:r>
                        <a:rPr lang="en-US" sz="600" dirty="0">
                          <a:effectLst/>
                        </a:rPr>
                        <a:t>3136</a:t>
                      </a:r>
                    </a:p>
                  </a:txBody>
                  <a:tcPr marL="24415" marR="24415" marT="12208" marB="12208" anchor="ctr"/>
                </a:tc>
                <a:tc>
                  <a:txBody>
                    <a:bodyPr/>
                    <a:lstStyle/>
                    <a:p>
                      <a:r>
                        <a:rPr lang="en-US" sz="600" dirty="0">
                          <a:effectLst/>
                        </a:rPr>
                        <a:t>LEO (ISS)</a:t>
                      </a:r>
                    </a:p>
                  </a:txBody>
                  <a:tcPr marL="24415" marR="24415" marT="12208" marB="12208" anchor="ctr"/>
                </a:tc>
                <a:tc>
                  <a:txBody>
                    <a:bodyPr/>
                    <a:lstStyle/>
                    <a:p>
                      <a:r>
                        <a:rPr lang="en-US" sz="600" dirty="0">
                          <a:effectLst/>
                        </a:rPr>
                        <a:t>NASA (CRS)</a:t>
                      </a:r>
                    </a:p>
                  </a:txBody>
                  <a:tcPr marL="24415" marR="24415" marT="12208" marB="12208" anchor="ctr"/>
                </a:tc>
                <a:tc>
                  <a:txBody>
                    <a:bodyPr/>
                    <a:lstStyle/>
                    <a:p>
                      <a:r>
                        <a:rPr lang="en-US" sz="600" dirty="0">
                          <a:effectLst/>
                        </a:rPr>
                        <a:t>Success</a:t>
                      </a:r>
                    </a:p>
                  </a:txBody>
                  <a:tcPr marL="24415" marR="24415" marT="12208" marB="12208" anchor="ctr"/>
                </a:tc>
                <a:tc>
                  <a:txBody>
                    <a:bodyPr/>
                    <a:lstStyle/>
                    <a:p>
                      <a:r>
                        <a:rPr lang="en-US" sz="600" dirty="0">
                          <a:effectLst/>
                        </a:rPr>
                        <a:t>Success (drone ship)</a:t>
                      </a:r>
                    </a:p>
                  </a:txBody>
                  <a:tcPr marL="24415" marR="24415" marT="12208" marB="12208" anchor="ctr"/>
                </a:tc>
                <a:extLst>
                  <a:ext uri="{0D108BD9-81ED-4DB2-BD59-A6C34878D82A}">
                    <a16:rowId xmlns:a16="http://schemas.microsoft.com/office/drawing/2014/main" val="2943920159"/>
                  </a:ext>
                </a:extLst>
              </a:tr>
              <a:tr h="211923">
                <a:tc>
                  <a:txBody>
                    <a:bodyPr/>
                    <a:lstStyle/>
                    <a:p>
                      <a:pPr algn="r" fontAlgn="ctr"/>
                      <a:r>
                        <a:rPr lang="en-US" sz="600" dirty="0">
                          <a:effectLst/>
                        </a:rPr>
                        <a:t>5</a:t>
                      </a:r>
                      <a:endParaRPr lang="en-US" sz="600" b="0" dirty="0">
                        <a:effectLst/>
                      </a:endParaRPr>
                    </a:p>
                  </a:txBody>
                  <a:tcPr marL="24415" marR="24415" marT="12208" marB="12208" anchor="ctr"/>
                </a:tc>
                <a:tc>
                  <a:txBody>
                    <a:bodyPr/>
                    <a:lstStyle/>
                    <a:p>
                      <a:r>
                        <a:rPr lang="en-US" sz="600" dirty="0">
                          <a:effectLst/>
                        </a:rPr>
                        <a:t>2016-08-14</a:t>
                      </a:r>
                    </a:p>
                  </a:txBody>
                  <a:tcPr marL="24415" marR="24415" marT="12208" marB="12208" anchor="ctr"/>
                </a:tc>
                <a:tc>
                  <a:txBody>
                    <a:bodyPr/>
                    <a:lstStyle/>
                    <a:p>
                      <a:r>
                        <a:rPr lang="en-US" sz="600" dirty="0">
                          <a:effectLst/>
                        </a:rPr>
                        <a:t>05:26:00</a:t>
                      </a:r>
                    </a:p>
                  </a:txBody>
                  <a:tcPr marL="24415" marR="24415" marT="12208" marB="12208" anchor="ctr"/>
                </a:tc>
                <a:tc>
                  <a:txBody>
                    <a:bodyPr/>
                    <a:lstStyle/>
                    <a:p>
                      <a:r>
                        <a:rPr lang="en-US" sz="600" dirty="0">
                          <a:effectLst/>
                        </a:rPr>
                        <a:t>F9 FT B1026</a:t>
                      </a:r>
                    </a:p>
                  </a:txBody>
                  <a:tcPr marL="24415" marR="24415" marT="12208" marB="12208" anchor="ctr"/>
                </a:tc>
                <a:tc>
                  <a:txBody>
                    <a:bodyPr/>
                    <a:lstStyle/>
                    <a:p>
                      <a:r>
                        <a:rPr lang="en-US" sz="600" dirty="0">
                          <a:effectLst/>
                        </a:rPr>
                        <a:t>CCAFS LC-40</a:t>
                      </a:r>
                    </a:p>
                  </a:txBody>
                  <a:tcPr marL="24415" marR="24415" marT="12208" marB="12208" anchor="ctr"/>
                </a:tc>
                <a:tc>
                  <a:txBody>
                    <a:bodyPr/>
                    <a:lstStyle/>
                    <a:p>
                      <a:r>
                        <a:rPr lang="en-US" sz="600" dirty="0">
                          <a:effectLst/>
                        </a:rPr>
                        <a:t>JCSAT-16</a:t>
                      </a:r>
                    </a:p>
                  </a:txBody>
                  <a:tcPr marL="24415" marR="24415" marT="12208" marB="12208" anchor="ctr"/>
                </a:tc>
                <a:tc>
                  <a:txBody>
                    <a:bodyPr/>
                    <a:lstStyle/>
                    <a:p>
                      <a:r>
                        <a:rPr lang="en-US" sz="600" dirty="0">
                          <a:effectLst/>
                        </a:rPr>
                        <a:t>4600</a:t>
                      </a:r>
                    </a:p>
                  </a:txBody>
                  <a:tcPr marL="24415" marR="24415" marT="12208" marB="12208" anchor="ctr"/>
                </a:tc>
                <a:tc>
                  <a:txBody>
                    <a:bodyPr/>
                    <a:lstStyle/>
                    <a:p>
                      <a:r>
                        <a:rPr lang="en-US" sz="600" dirty="0">
                          <a:effectLst/>
                        </a:rPr>
                        <a:t>GTO</a:t>
                      </a:r>
                    </a:p>
                  </a:txBody>
                  <a:tcPr marL="24415" marR="24415" marT="12208" marB="12208" anchor="ctr"/>
                </a:tc>
                <a:tc>
                  <a:txBody>
                    <a:bodyPr/>
                    <a:lstStyle/>
                    <a:p>
                      <a:r>
                        <a:rPr lang="en-US" sz="600" dirty="0">
                          <a:effectLst/>
                        </a:rPr>
                        <a:t>SKY Perfect JSAT Group</a:t>
                      </a:r>
                    </a:p>
                  </a:txBody>
                  <a:tcPr marL="24415" marR="24415" marT="12208" marB="12208" anchor="ctr"/>
                </a:tc>
                <a:tc>
                  <a:txBody>
                    <a:bodyPr/>
                    <a:lstStyle/>
                    <a:p>
                      <a:r>
                        <a:rPr lang="en-US" sz="600" dirty="0">
                          <a:effectLst/>
                        </a:rPr>
                        <a:t>Success</a:t>
                      </a:r>
                    </a:p>
                  </a:txBody>
                  <a:tcPr marL="24415" marR="24415" marT="12208" marB="12208" anchor="ctr"/>
                </a:tc>
                <a:tc>
                  <a:txBody>
                    <a:bodyPr/>
                    <a:lstStyle/>
                    <a:p>
                      <a:r>
                        <a:rPr lang="en-US" sz="600" dirty="0">
                          <a:effectLst/>
                        </a:rPr>
                        <a:t>Success (drone ship)</a:t>
                      </a:r>
                    </a:p>
                  </a:txBody>
                  <a:tcPr marL="24415" marR="24415" marT="12208" marB="12208" anchor="ctr"/>
                </a:tc>
                <a:extLst>
                  <a:ext uri="{0D108BD9-81ED-4DB2-BD59-A6C34878D82A}">
                    <a16:rowId xmlns:a16="http://schemas.microsoft.com/office/drawing/2014/main" val="2841587688"/>
                  </a:ext>
                </a:extLst>
              </a:tr>
              <a:tr h="211923">
                <a:tc>
                  <a:txBody>
                    <a:bodyPr/>
                    <a:lstStyle/>
                    <a:p>
                      <a:pPr algn="r" fontAlgn="ctr"/>
                      <a:r>
                        <a:rPr lang="en-US" sz="600" dirty="0">
                          <a:effectLst/>
                        </a:rPr>
                        <a:t>9</a:t>
                      </a:r>
                      <a:endParaRPr lang="en-US" sz="600" b="0" dirty="0">
                        <a:effectLst/>
                      </a:endParaRPr>
                    </a:p>
                  </a:txBody>
                  <a:tcPr marL="24415" marR="24415" marT="12208" marB="12208" anchor="ctr"/>
                </a:tc>
                <a:tc>
                  <a:txBody>
                    <a:bodyPr/>
                    <a:lstStyle/>
                    <a:p>
                      <a:r>
                        <a:rPr lang="en-US" sz="600" dirty="0">
                          <a:effectLst/>
                        </a:rPr>
                        <a:t>2017-01-05</a:t>
                      </a:r>
                    </a:p>
                  </a:txBody>
                  <a:tcPr marL="24415" marR="24415" marT="12208" marB="12208" anchor="ctr"/>
                </a:tc>
                <a:tc>
                  <a:txBody>
                    <a:bodyPr/>
                    <a:lstStyle/>
                    <a:p>
                      <a:r>
                        <a:rPr lang="en-US" sz="600" dirty="0">
                          <a:effectLst/>
                        </a:rPr>
                        <a:t>11:15:00</a:t>
                      </a:r>
                    </a:p>
                  </a:txBody>
                  <a:tcPr marL="24415" marR="24415" marT="12208" marB="12208" anchor="ctr"/>
                </a:tc>
                <a:tc>
                  <a:txBody>
                    <a:bodyPr/>
                    <a:lstStyle/>
                    <a:p>
                      <a:r>
                        <a:rPr lang="en-US" sz="600" dirty="0">
                          <a:effectLst/>
                        </a:rPr>
                        <a:t>F9 FT B1032.1</a:t>
                      </a:r>
                    </a:p>
                  </a:txBody>
                  <a:tcPr marL="24415" marR="24415" marT="12208" marB="12208" anchor="ctr"/>
                </a:tc>
                <a:tc>
                  <a:txBody>
                    <a:bodyPr/>
                    <a:lstStyle/>
                    <a:p>
                      <a:r>
                        <a:rPr lang="en-US" sz="600" dirty="0">
                          <a:effectLst/>
                        </a:rPr>
                        <a:t>KSC LC-39A</a:t>
                      </a:r>
                    </a:p>
                  </a:txBody>
                  <a:tcPr marL="24415" marR="24415" marT="12208" marB="12208" anchor="ctr"/>
                </a:tc>
                <a:tc>
                  <a:txBody>
                    <a:bodyPr/>
                    <a:lstStyle/>
                    <a:p>
                      <a:r>
                        <a:rPr lang="en-US" sz="600" dirty="0">
                          <a:effectLst/>
                        </a:rPr>
                        <a:t>NROL-76</a:t>
                      </a:r>
                    </a:p>
                  </a:txBody>
                  <a:tcPr marL="24415" marR="24415" marT="12208" marB="12208" anchor="ctr"/>
                </a:tc>
                <a:tc>
                  <a:txBody>
                    <a:bodyPr/>
                    <a:lstStyle/>
                    <a:p>
                      <a:r>
                        <a:rPr lang="en-US" sz="600" dirty="0">
                          <a:effectLst/>
                        </a:rPr>
                        <a:t>5300</a:t>
                      </a:r>
                    </a:p>
                  </a:txBody>
                  <a:tcPr marL="24415" marR="24415" marT="12208" marB="12208" anchor="ctr"/>
                </a:tc>
                <a:tc>
                  <a:txBody>
                    <a:bodyPr/>
                    <a:lstStyle/>
                    <a:p>
                      <a:r>
                        <a:rPr lang="en-US" sz="600" dirty="0">
                          <a:effectLst/>
                        </a:rPr>
                        <a:t>LEO</a:t>
                      </a:r>
                    </a:p>
                  </a:txBody>
                  <a:tcPr marL="24415" marR="24415" marT="12208" marB="12208" anchor="ctr"/>
                </a:tc>
                <a:tc>
                  <a:txBody>
                    <a:bodyPr/>
                    <a:lstStyle/>
                    <a:p>
                      <a:r>
                        <a:rPr lang="en-US" sz="600" dirty="0">
                          <a:effectLst/>
                        </a:rPr>
                        <a:t>NRO</a:t>
                      </a:r>
                    </a:p>
                  </a:txBody>
                  <a:tcPr marL="24415" marR="24415" marT="12208" marB="12208" anchor="ctr"/>
                </a:tc>
                <a:tc>
                  <a:txBody>
                    <a:bodyPr/>
                    <a:lstStyle/>
                    <a:p>
                      <a:r>
                        <a:rPr lang="en-US" sz="600" dirty="0">
                          <a:effectLst/>
                        </a:rPr>
                        <a:t>Success</a:t>
                      </a:r>
                    </a:p>
                  </a:txBody>
                  <a:tcPr marL="24415" marR="24415" marT="12208" marB="12208" anchor="ctr"/>
                </a:tc>
                <a:tc>
                  <a:txBody>
                    <a:bodyPr/>
                    <a:lstStyle/>
                    <a:p>
                      <a:r>
                        <a:rPr lang="en-US" sz="600" dirty="0">
                          <a:effectLst/>
                        </a:rPr>
                        <a:t>Success (ground pad)</a:t>
                      </a:r>
                    </a:p>
                  </a:txBody>
                  <a:tcPr marL="24415" marR="24415" marT="12208" marB="12208" anchor="ctr"/>
                </a:tc>
                <a:extLst>
                  <a:ext uri="{0D108BD9-81ED-4DB2-BD59-A6C34878D82A}">
                    <a16:rowId xmlns:a16="http://schemas.microsoft.com/office/drawing/2014/main" val="3778845401"/>
                  </a:ext>
                </a:extLst>
              </a:tr>
              <a:tr h="211923">
                <a:tc>
                  <a:txBody>
                    <a:bodyPr/>
                    <a:lstStyle/>
                    <a:p>
                      <a:pPr algn="r" fontAlgn="ctr"/>
                      <a:r>
                        <a:rPr lang="en-US" sz="600" dirty="0">
                          <a:effectLst/>
                        </a:rPr>
                        <a:t>6</a:t>
                      </a:r>
                      <a:endParaRPr lang="en-US" sz="600" b="0" dirty="0">
                        <a:effectLst/>
                      </a:endParaRPr>
                    </a:p>
                  </a:txBody>
                  <a:tcPr marL="24415" marR="24415" marT="12208" marB="12208" anchor="ctr"/>
                </a:tc>
                <a:tc>
                  <a:txBody>
                    <a:bodyPr/>
                    <a:lstStyle/>
                    <a:p>
                      <a:r>
                        <a:rPr lang="en-US" sz="600" dirty="0">
                          <a:effectLst/>
                        </a:rPr>
                        <a:t>2017-01-14</a:t>
                      </a:r>
                    </a:p>
                  </a:txBody>
                  <a:tcPr marL="24415" marR="24415" marT="12208" marB="12208" anchor="ctr"/>
                </a:tc>
                <a:tc>
                  <a:txBody>
                    <a:bodyPr/>
                    <a:lstStyle/>
                    <a:p>
                      <a:r>
                        <a:rPr lang="en-US" sz="600" dirty="0">
                          <a:effectLst/>
                        </a:rPr>
                        <a:t>17:54:00</a:t>
                      </a:r>
                    </a:p>
                  </a:txBody>
                  <a:tcPr marL="24415" marR="24415" marT="12208" marB="12208" anchor="ctr"/>
                </a:tc>
                <a:tc>
                  <a:txBody>
                    <a:bodyPr/>
                    <a:lstStyle/>
                    <a:p>
                      <a:r>
                        <a:rPr lang="en-US" sz="600" dirty="0">
                          <a:effectLst/>
                        </a:rPr>
                        <a:t>F9 FT B1029.1</a:t>
                      </a:r>
                    </a:p>
                  </a:txBody>
                  <a:tcPr marL="24415" marR="24415" marT="12208" marB="12208" anchor="ctr"/>
                </a:tc>
                <a:tc>
                  <a:txBody>
                    <a:bodyPr/>
                    <a:lstStyle/>
                    <a:p>
                      <a:r>
                        <a:rPr lang="en-US" sz="600" dirty="0">
                          <a:effectLst/>
                        </a:rPr>
                        <a:t>VAFB SLC-4E</a:t>
                      </a:r>
                    </a:p>
                  </a:txBody>
                  <a:tcPr marL="24415" marR="24415" marT="12208" marB="12208" anchor="ctr"/>
                </a:tc>
                <a:tc>
                  <a:txBody>
                    <a:bodyPr/>
                    <a:lstStyle/>
                    <a:p>
                      <a:r>
                        <a:rPr lang="en-US" sz="600" dirty="0">
                          <a:effectLst/>
                        </a:rPr>
                        <a:t>Iridium NEXT 1</a:t>
                      </a:r>
                    </a:p>
                  </a:txBody>
                  <a:tcPr marL="24415" marR="24415" marT="12208" marB="12208" anchor="ctr"/>
                </a:tc>
                <a:tc>
                  <a:txBody>
                    <a:bodyPr/>
                    <a:lstStyle/>
                    <a:p>
                      <a:r>
                        <a:rPr lang="en-US" sz="600" dirty="0">
                          <a:effectLst/>
                        </a:rPr>
                        <a:t>9600</a:t>
                      </a:r>
                    </a:p>
                  </a:txBody>
                  <a:tcPr marL="24415" marR="24415" marT="12208" marB="12208" anchor="ctr"/>
                </a:tc>
                <a:tc>
                  <a:txBody>
                    <a:bodyPr/>
                    <a:lstStyle/>
                    <a:p>
                      <a:r>
                        <a:rPr lang="en-US" sz="600" dirty="0">
                          <a:effectLst/>
                        </a:rPr>
                        <a:t>Polar LEO</a:t>
                      </a:r>
                    </a:p>
                  </a:txBody>
                  <a:tcPr marL="24415" marR="24415" marT="12208" marB="12208" anchor="ctr"/>
                </a:tc>
                <a:tc>
                  <a:txBody>
                    <a:bodyPr/>
                    <a:lstStyle/>
                    <a:p>
                      <a:r>
                        <a:rPr lang="en-US" sz="600" dirty="0">
                          <a:effectLst/>
                        </a:rPr>
                        <a:t>Iridium Communications</a:t>
                      </a:r>
                    </a:p>
                  </a:txBody>
                  <a:tcPr marL="24415" marR="24415" marT="12208" marB="12208" anchor="ctr"/>
                </a:tc>
                <a:tc>
                  <a:txBody>
                    <a:bodyPr/>
                    <a:lstStyle/>
                    <a:p>
                      <a:r>
                        <a:rPr lang="en-US" sz="600" dirty="0">
                          <a:effectLst/>
                        </a:rPr>
                        <a:t>Success</a:t>
                      </a:r>
                    </a:p>
                  </a:txBody>
                  <a:tcPr marL="24415" marR="24415" marT="12208" marB="12208" anchor="ctr"/>
                </a:tc>
                <a:tc>
                  <a:txBody>
                    <a:bodyPr/>
                    <a:lstStyle/>
                    <a:p>
                      <a:r>
                        <a:rPr lang="en-US" sz="600" dirty="0">
                          <a:effectLst/>
                        </a:rPr>
                        <a:t>Success (drone ship)</a:t>
                      </a:r>
                    </a:p>
                  </a:txBody>
                  <a:tcPr marL="24415" marR="24415" marT="12208" marB="12208" anchor="ctr"/>
                </a:tc>
                <a:extLst>
                  <a:ext uri="{0D108BD9-81ED-4DB2-BD59-A6C34878D82A}">
                    <a16:rowId xmlns:a16="http://schemas.microsoft.com/office/drawing/2014/main" val="957215642"/>
                  </a:ext>
                </a:extLst>
              </a:tr>
              <a:tr h="211923">
                <a:tc>
                  <a:txBody>
                    <a:bodyPr/>
                    <a:lstStyle/>
                    <a:p>
                      <a:pPr algn="r" fontAlgn="ctr"/>
                      <a:r>
                        <a:rPr lang="en-US" sz="600" dirty="0">
                          <a:effectLst/>
                        </a:rPr>
                        <a:t>7</a:t>
                      </a:r>
                      <a:endParaRPr lang="en-US" sz="600" b="0" dirty="0">
                        <a:effectLst/>
                      </a:endParaRPr>
                    </a:p>
                  </a:txBody>
                  <a:tcPr marL="24415" marR="24415" marT="12208" marB="12208" anchor="ctr"/>
                </a:tc>
                <a:tc>
                  <a:txBody>
                    <a:bodyPr/>
                    <a:lstStyle/>
                    <a:p>
                      <a:r>
                        <a:rPr lang="en-US" sz="600" dirty="0">
                          <a:effectLst/>
                        </a:rPr>
                        <a:t>2017-02-19</a:t>
                      </a:r>
                    </a:p>
                  </a:txBody>
                  <a:tcPr marL="24415" marR="24415" marT="12208" marB="12208" anchor="ctr"/>
                </a:tc>
                <a:tc>
                  <a:txBody>
                    <a:bodyPr/>
                    <a:lstStyle/>
                    <a:p>
                      <a:r>
                        <a:rPr lang="en-US" sz="600" dirty="0">
                          <a:effectLst/>
                        </a:rPr>
                        <a:t>14:39:00</a:t>
                      </a:r>
                    </a:p>
                  </a:txBody>
                  <a:tcPr marL="24415" marR="24415" marT="12208" marB="12208" anchor="ctr"/>
                </a:tc>
                <a:tc>
                  <a:txBody>
                    <a:bodyPr/>
                    <a:lstStyle/>
                    <a:p>
                      <a:r>
                        <a:rPr lang="en-US" sz="600" dirty="0">
                          <a:effectLst/>
                        </a:rPr>
                        <a:t>F9 FT B1031.1</a:t>
                      </a:r>
                    </a:p>
                  </a:txBody>
                  <a:tcPr marL="24415" marR="24415" marT="12208" marB="12208" anchor="ctr"/>
                </a:tc>
                <a:tc>
                  <a:txBody>
                    <a:bodyPr/>
                    <a:lstStyle/>
                    <a:p>
                      <a:r>
                        <a:rPr lang="en-US" sz="600" dirty="0">
                          <a:effectLst/>
                        </a:rPr>
                        <a:t>KSC LC-39A</a:t>
                      </a:r>
                    </a:p>
                  </a:txBody>
                  <a:tcPr marL="24415" marR="24415" marT="12208" marB="12208" anchor="ctr"/>
                </a:tc>
                <a:tc>
                  <a:txBody>
                    <a:bodyPr/>
                    <a:lstStyle/>
                    <a:p>
                      <a:r>
                        <a:rPr lang="en-US" sz="600" dirty="0">
                          <a:effectLst/>
                        </a:rPr>
                        <a:t>SpaceX CRS-10</a:t>
                      </a:r>
                    </a:p>
                  </a:txBody>
                  <a:tcPr marL="24415" marR="24415" marT="12208" marB="12208" anchor="ctr"/>
                </a:tc>
                <a:tc>
                  <a:txBody>
                    <a:bodyPr/>
                    <a:lstStyle/>
                    <a:p>
                      <a:r>
                        <a:rPr lang="en-US" sz="600" dirty="0">
                          <a:effectLst/>
                        </a:rPr>
                        <a:t>2490</a:t>
                      </a:r>
                    </a:p>
                  </a:txBody>
                  <a:tcPr marL="24415" marR="24415" marT="12208" marB="12208" anchor="ctr"/>
                </a:tc>
                <a:tc>
                  <a:txBody>
                    <a:bodyPr/>
                    <a:lstStyle/>
                    <a:p>
                      <a:r>
                        <a:rPr lang="en-US" sz="600" dirty="0">
                          <a:effectLst/>
                        </a:rPr>
                        <a:t>LEO (ISS)</a:t>
                      </a:r>
                    </a:p>
                  </a:txBody>
                  <a:tcPr marL="24415" marR="24415" marT="12208" marB="12208" anchor="ctr"/>
                </a:tc>
                <a:tc>
                  <a:txBody>
                    <a:bodyPr/>
                    <a:lstStyle/>
                    <a:p>
                      <a:r>
                        <a:rPr lang="en-US" sz="600" dirty="0">
                          <a:effectLst/>
                        </a:rPr>
                        <a:t>NASA (CRS)</a:t>
                      </a:r>
                    </a:p>
                  </a:txBody>
                  <a:tcPr marL="24415" marR="24415" marT="12208" marB="12208" anchor="ctr"/>
                </a:tc>
                <a:tc>
                  <a:txBody>
                    <a:bodyPr/>
                    <a:lstStyle/>
                    <a:p>
                      <a:r>
                        <a:rPr lang="en-US" sz="600" dirty="0">
                          <a:effectLst/>
                        </a:rPr>
                        <a:t>Success</a:t>
                      </a:r>
                    </a:p>
                  </a:txBody>
                  <a:tcPr marL="24415" marR="24415" marT="12208" marB="12208" anchor="ctr"/>
                </a:tc>
                <a:tc>
                  <a:txBody>
                    <a:bodyPr/>
                    <a:lstStyle/>
                    <a:p>
                      <a:r>
                        <a:rPr lang="en-US" sz="600" dirty="0">
                          <a:effectLst/>
                        </a:rPr>
                        <a:t>Success (ground pad)</a:t>
                      </a:r>
                    </a:p>
                  </a:txBody>
                  <a:tcPr marL="24415" marR="24415" marT="12208" marB="12208" anchor="ctr"/>
                </a:tc>
                <a:extLst>
                  <a:ext uri="{0D108BD9-81ED-4DB2-BD59-A6C34878D82A}">
                    <a16:rowId xmlns:a16="http://schemas.microsoft.com/office/drawing/2014/main" val="3436136842"/>
                  </a:ext>
                </a:extLst>
              </a:tr>
              <a:tr h="211923">
                <a:tc>
                  <a:txBody>
                    <a:bodyPr/>
                    <a:lstStyle/>
                    <a:p>
                      <a:pPr algn="r" fontAlgn="ctr"/>
                      <a:r>
                        <a:rPr lang="en-US" sz="600" dirty="0">
                          <a:effectLst/>
                        </a:rPr>
                        <a:t>10</a:t>
                      </a:r>
                      <a:endParaRPr lang="en-US" sz="600" b="0" dirty="0">
                        <a:effectLst/>
                      </a:endParaRPr>
                    </a:p>
                  </a:txBody>
                  <a:tcPr marL="24415" marR="24415" marT="12208" marB="12208" anchor="ctr"/>
                </a:tc>
                <a:tc>
                  <a:txBody>
                    <a:bodyPr/>
                    <a:lstStyle/>
                    <a:p>
                      <a:r>
                        <a:rPr lang="en-US" sz="600" dirty="0">
                          <a:effectLst/>
                        </a:rPr>
                        <a:t>2017-03-06</a:t>
                      </a:r>
                    </a:p>
                  </a:txBody>
                  <a:tcPr marL="24415" marR="24415" marT="12208" marB="12208" anchor="ctr"/>
                </a:tc>
                <a:tc>
                  <a:txBody>
                    <a:bodyPr/>
                    <a:lstStyle/>
                    <a:p>
                      <a:r>
                        <a:rPr lang="en-US" sz="600" dirty="0">
                          <a:effectLst/>
                        </a:rPr>
                        <a:t>21:07:00</a:t>
                      </a:r>
                    </a:p>
                  </a:txBody>
                  <a:tcPr marL="24415" marR="24415" marT="12208" marB="12208" anchor="ctr"/>
                </a:tc>
                <a:tc>
                  <a:txBody>
                    <a:bodyPr/>
                    <a:lstStyle/>
                    <a:p>
                      <a:r>
                        <a:rPr lang="en-US" sz="600" dirty="0">
                          <a:effectLst/>
                        </a:rPr>
                        <a:t>F9 FT B1035.1</a:t>
                      </a:r>
                    </a:p>
                  </a:txBody>
                  <a:tcPr marL="24415" marR="24415" marT="12208" marB="12208" anchor="ctr"/>
                </a:tc>
                <a:tc>
                  <a:txBody>
                    <a:bodyPr/>
                    <a:lstStyle/>
                    <a:p>
                      <a:r>
                        <a:rPr lang="en-US" sz="600" dirty="0">
                          <a:effectLst/>
                        </a:rPr>
                        <a:t>KSC LC-39A</a:t>
                      </a:r>
                    </a:p>
                  </a:txBody>
                  <a:tcPr marL="24415" marR="24415" marT="12208" marB="12208" anchor="ctr"/>
                </a:tc>
                <a:tc>
                  <a:txBody>
                    <a:bodyPr/>
                    <a:lstStyle/>
                    <a:p>
                      <a:r>
                        <a:rPr lang="en-US" sz="600" dirty="0">
                          <a:effectLst/>
                        </a:rPr>
                        <a:t>SpaceX CRS-11</a:t>
                      </a:r>
                    </a:p>
                  </a:txBody>
                  <a:tcPr marL="24415" marR="24415" marT="12208" marB="12208" anchor="ctr"/>
                </a:tc>
                <a:tc>
                  <a:txBody>
                    <a:bodyPr/>
                    <a:lstStyle/>
                    <a:p>
                      <a:r>
                        <a:rPr lang="en-US" sz="600" dirty="0">
                          <a:effectLst/>
                        </a:rPr>
                        <a:t>2708</a:t>
                      </a:r>
                    </a:p>
                  </a:txBody>
                  <a:tcPr marL="24415" marR="24415" marT="12208" marB="12208" anchor="ctr"/>
                </a:tc>
                <a:tc>
                  <a:txBody>
                    <a:bodyPr/>
                    <a:lstStyle/>
                    <a:p>
                      <a:r>
                        <a:rPr lang="en-US" sz="600" dirty="0">
                          <a:effectLst/>
                        </a:rPr>
                        <a:t>LEO (ISS)</a:t>
                      </a:r>
                    </a:p>
                  </a:txBody>
                  <a:tcPr marL="24415" marR="24415" marT="12208" marB="12208" anchor="ctr"/>
                </a:tc>
                <a:tc>
                  <a:txBody>
                    <a:bodyPr/>
                    <a:lstStyle/>
                    <a:p>
                      <a:r>
                        <a:rPr lang="en-US" sz="600" dirty="0">
                          <a:effectLst/>
                        </a:rPr>
                        <a:t>NASA (CRS)</a:t>
                      </a:r>
                    </a:p>
                  </a:txBody>
                  <a:tcPr marL="24415" marR="24415" marT="12208" marB="12208" anchor="ctr"/>
                </a:tc>
                <a:tc>
                  <a:txBody>
                    <a:bodyPr/>
                    <a:lstStyle/>
                    <a:p>
                      <a:r>
                        <a:rPr lang="en-US" sz="600" dirty="0">
                          <a:effectLst/>
                        </a:rPr>
                        <a:t>Success</a:t>
                      </a:r>
                    </a:p>
                  </a:txBody>
                  <a:tcPr marL="24415" marR="24415" marT="12208" marB="12208" anchor="ctr"/>
                </a:tc>
                <a:tc>
                  <a:txBody>
                    <a:bodyPr/>
                    <a:lstStyle/>
                    <a:p>
                      <a:r>
                        <a:rPr lang="en-US" sz="600" dirty="0">
                          <a:effectLst/>
                        </a:rPr>
                        <a:t>Success (ground pad)</a:t>
                      </a:r>
                    </a:p>
                  </a:txBody>
                  <a:tcPr marL="24415" marR="24415" marT="12208" marB="12208" anchor="ctr"/>
                </a:tc>
                <a:extLst>
                  <a:ext uri="{0D108BD9-81ED-4DB2-BD59-A6C34878D82A}">
                    <a16:rowId xmlns:a16="http://schemas.microsoft.com/office/drawing/2014/main" val="2548665290"/>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2" descr="Space Free Stock Photo - Public Domain Pictures">
            <a:extLst>
              <a:ext uri="{FF2B5EF4-FFF2-40B4-BE49-F238E27FC236}">
                <a16:creationId xmlns:a16="http://schemas.microsoft.com/office/drawing/2014/main" id="{07B5C384-9FED-867D-7B1B-EB6FB502B6F3}"/>
              </a:ext>
            </a:extLst>
          </p:cNvPr>
          <p:cNvPicPr>
            <a:picLocks noChangeAspect="1"/>
          </p:cNvPicPr>
          <p:nvPr/>
        </p:nvPicPr>
        <p:blipFill rotWithShape="1">
          <a:blip r:embed="rId2"/>
          <a:srcRect/>
          <a:stretch/>
        </p:blipFill>
        <p:spPr>
          <a:xfrm>
            <a:off x="20" y="10"/>
            <a:ext cx="12191980" cy="6845699"/>
          </a:xfrm>
          <a:prstGeom prst="rect">
            <a:avLst/>
          </a:prstGeom>
        </p:spPr>
      </p:pic>
      <p:pic>
        <p:nvPicPr>
          <p:cNvPr id="4" name="Picture 6" descr="Map&#10;&#10;Description automatically generated">
            <a:extLst>
              <a:ext uri="{FF2B5EF4-FFF2-40B4-BE49-F238E27FC236}">
                <a16:creationId xmlns:a16="http://schemas.microsoft.com/office/drawing/2014/main" id="{C8EF2A7F-8632-DEE4-DA57-6F2D980B814C}"/>
              </a:ext>
            </a:extLst>
          </p:cNvPr>
          <p:cNvPicPr>
            <a:picLocks noChangeAspect="1"/>
          </p:cNvPicPr>
          <p:nvPr/>
        </p:nvPicPr>
        <p:blipFill>
          <a:blip r:embed="rId3"/>
          <a:stretch>
            <a:fillRect/>
          </a:stretch>
        </p:blipFill>
        <p:spPr>
          <a:xfrm>
            <a:off x="1111047" y="662980"/>
            <a:ext cx="9957617" cy="5409137"/>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4140610" y="787528"/>
            <a:ext cx="4724400" cy="292900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Bef>
                <a:spcPts val="1400"/>
              </a:spcBef>
            </a:pPr>
            <a:r>
              <a:rPr lang="en-US" sz="4400" dirty="0">
                <a:solidFill>
                  <a:schemeClr val="bg1"/>
                </a:solidFill>
                <a:latin typeface="Calibri"/>
                <a:ea typeface="+mj-ea"/>
                <a:cs typeface="Calibri"/>
              </a:rPr>
              <a:t>All launch sites’ location markers on a global map</a:t>
            </a:r>
            <a:endParaRPr lang="en-US">
              <a:solidFill>
                <a:schemeClr val="bg1"/>
              </a:solidFill>
              <a:ea typeface="+mj-ea"/>
            </a:endParaRPr>
          </a:p>
          <a:p>
            <a:pPr>
              <a:spcAft>
                <a:spcPts val="600"/>
              </a:spcAft>
            </a:pPr>
            <a:r>
              <a:rPr lang="en-US" sz="4400" dirty="0">
                <a:solidFill>
                  <a:srgbClr val="FFFFFF"/>
                </a:solidFill>
                <a:latin typeface="+mj-lt"/>
                <a:ea typeface="+mj-ea"/>
                <a:cs typeface="+mj-cs"/>
              </a:rPr>
              <a:t>&gt;</a:t>
            </a:r>
            <a:endParaRPr lang="en-US" dirty="0">
              <a:solidFill>
                <a:srgbClr val="FFFFFF"/>
              </a:solidFill>
              <a:ea typeface="+mj-ea"/>
              <a:cs typeface="+mj-cs"/>
            </a:endParaRP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303026" y="6356350"/>
            <a:ext cx="2050774"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35</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5D745267-269D-4693-9039-3C9849D0F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82648" y="614510"/>
            <a:ext cx="5333607" cy="1371600"/>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FFFFFF"/>
                </a:solidFill>
                <a:latin typeface="Calibri"/>
                <a:ea typeface="+mj-ea"/>
                <a:cs typeface="Calibri"/>
              </a:rPr>
              <a:t>Mark the success/failed launches for each site on the map</a:t>
            </a:r>
            <a:endParaRPr lang="en-US" dirty="0">
              <a:solidFill>
                <a:srgbClr val="FFFFFF"/>
              </a:solidFill>
              <a:latin typeface="Calibri"/>
              <a:cs typeface="Calibri"/>
            </a:endParaRPr>
          </a:p>
          <a:p>
            <a:pPr>
              <a:spcAft>
                <a:spcPts val="600"/>
              </a:spcAft>
            </a:pPr>
            <a:endParaRPr lang="en-US" sz="3600" kern="1200" dirty="0">
              <a:solidFill>
                <a:srgbClr val="FFFFFF"/>
              </a:solidFill>
              <a:latin typeface="+mj-lt"/>
              <a:ea typeface="+mj-ea"/>
              <a:cs typeface="Calibri Light"/>
            </a:endParaRPr>
          </a:p>
        </p:txBody>
      </p:sp>
      <p:sp>
        <p:nvSpPr>
          <p:cNvPr id="30" name="Rectangle 29">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241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2" descr="Space Free Stock Photo - Public Domain Pictures">
            <a:extLst>
              <a:ext uri="{FF2B5EF4-FFF2-40B4-BE49-F238E27FC236}">
                <a16:creationId xmlns:a16="http://schemas.microsoft.com/office/drawing/2014/main" id="{9DC48CB5-A1A1-B499-01B6-3587A1FBFE60}"/>
              </a:ext>
            </a:extLst>
          </p:cNvPr>
          <p:cNvPicPr>
            <a:picLocks noChangeAspect="1"/>
          </p:cNvPicPr>
          <p:nvPr/>
        </p:nvPicPr>
        <p:blipFill rotWithShape="1">
          <a:blip r:embed="rId2"/>
          <a:srcRect l="18762" r="31169" b="-1"/>
          <a:stretch/>
        </p:blipFill>
        <p:spPr>
          <a:xfrm>
            <a:off x="320040" y="2091095"/>
            <a:ext cx="3703320" cy="4160520"/>
          </a:xfrm>
          <a:prstGeom prst="rect">
            <a:avLst/>
          </a:prstGeom>
        </p:spPr>
      </p:pic>
      <p:pic>
        <p:nvPicPr>
          <p:cNvPr id="2" name="Picture 5" descr="Diagram&#10;&#10;Description automatically generated">
            <a:extLst>
              <a:ext uri="{FF2B5EF4-FFF2-40B4-BE49-F238E27FC236}">
                <a16:creationId xmlns:a16="http://schemas.microsoft.com/office/drawing/2014/main" id="{531C4074-6BE2-753F-98ED-BDFBE043BC47}"/>
              </a:ext>
            </a:extLst>
          </p:cNvPr>
          <p:cNvPicPr>
            <a:picLocks noChangeAspect="1"/>
          </p:cNvPicPr>
          <p:nvPr/>
        </p:nvPicPr>
        <p:blipFill rotWithShape="1">
          <a:blip r:embed="rId3"/>
          <a:srcRect l="23039" r="27783" b="1"/>
          <a:stretch/>
        </p:blipFill>
        <p:spPr>
          <a:xfrm>
            <a:off x="4244340" y="2086081"/>
            <a:ext cx="3703320" cy="4160520"/>
          </a:xfrm>
          <a:prstGeom prst="rect">
            <a:avLst/>
          </a:prstGeom>
        </p:spPr>
      </p:pic>
      <p:pic>
        <p:nvPicPr>
          <p:cNvPr id="5" name="Picture 5" descr="Map&#10;&#10;Description automatically generated">
            <a:extLst>
              <a:ext uri="{FF2B5EF4-FFF2-40B4-BE49-F238E27FC236}">
                <a16:creationId xmlns:a16="http://schemas.microsoft.com/office/drawing/2014/main" id="{312F32AF-004F-38F5-E188-F242CD6B6EDD}"/>
              </a:ext>
            </a:extLst>
          </p:cNvPr>
          <p:cNvPicPr>
            <a:picLocks noChangeAspect="1"/>
          </p:cNvPicPr>
          <p:nvPr/>
        </p:nvPicPr>
        <p:blipFill rotWithShape="1">
          <a:blip r:embed="rId4"/>
          <a:srcRect l="21970" r="27294" b="1"/>
          <a:stretch/>
        </p:blipFill>
        <p:spPr>
          <a:xfrm>
            <a:off x="8165592" y="2086081"/>
            <a:ext cx="3703320" cy="4160520"/>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12720" cy="365125"/>
          </a:xfrm>
        </p:spPr>
        <p:txBody>
          <a:bodyPr vert="horz" lIns="91440" tIns="45720" rIns="91440" bIns="45720" rtlCol="0" anchor="ctr">
            <a:normAutofit/>
          </a:bodyPr>
          <a:lstStyle/>
          <a:p>
            <a:pPr>
              <a:spcAft>
                <a:spcPts val="600"/>
              </a:spcAft>
              <a:defRPr/>
            </a:pPr>
            <a:fld id="{5075537C-CA84-1446-933C-8E9D027F9201}" type="slidenum">
              <a:rPr lang="en-US">
                <a:solidFill>
                  <a:schemeClr val="tx1">
                    <a:lumMod val="50000"/>
                    <a:lumOff val="50000"/>
                  </a:schemeClr>
                </a:solidFill>
              </a:rPr>
              <a:pPr>
                <a:spcAft>
                  <a:spcPts val="600"/>
                </a:spcAft>
                <a:defRPr/>
              </a:pPr>
              <a:t>36</a:t>
            </a:fld>
            <a:endParaRPr lang="en-US">
              <a:solidFill>
                <a:schemeClr val="tx1">
                  <a:lumMod val="50000"/>
                  <a:lumOff val="50000"/>
                </a:schemeClr>
              </a:solidFill>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descr="Space Free Stock Photo - Public Domain Pictures">
            <a:extLst>
              <a:ext uri="{FF2B5EF4-FFF2-40B4-BE49-F238E27FC236}">
                <a16:creationId xmlns:a16="http://schemas.microsoft.com/office/drawing/2014/main" id="{7B60765A-001D-1537-9575-2C542FC072C3}"/>
              </a:ext>
            </a:extLst>
          </p:cNvPr>
          <p:cNvPicPr>
            <a:picLocks noChangeAspect="1"/>
          </p:cNvPicPr>
          <p:nvPr/>
        </p:nvPicPr>
        <p:blipFill rotWithShape="1">
          <a:blip r:embed="rId2"/>
          <a:srcRect/>
          <a:stretch/>
        </p:blipFill>
        <p:spPr>
          <a:xfrm>
            <a:off x="20" y="98333"/>
            <a:ext cx="12191980" cy="6857990"/>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1031158" y="394237"/>
            <a:ext cx="4724400" cy="146645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chemeClr val="tx1"/>
                </a:solidFill>
                <a:latin typeface="+mj-lt"/>
                <a:ea typeface="+mj-ea"/>
                <a:cs typeface="+mj-cs"/>
              </a:rPr>
              <a:t>Folium Map </a:t>
            </a:r>
            <a:endParaRPr lang="en-US" sz="4400" dirty="0">
              <a:solidFill>
                <a:schemeClr val="bg1"/>
              </a:solidFill>
              <a:latin typeface="+mj-lt"/>
              <a:ea typeface="+mj-ea"/>
              <a:cs typeface="Calibri Light"/>
            </a:endParaRP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303026" y="6356350"/>
            <a:ext cx="2050774"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37</a:t>
            </a:fld>
            <a:endParaRPr lang="en-US" sz="1200">
              <a:solidFill>
                <a:srgbClr val="FFFFFF"/>
              </a:solidFill>
              <a:latin typeface="Calibri" panose="020F0502020204030204"/>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25129" y="1914730"/>
            <a:ext cx="2536723" cy="2598379"/>
          </a:xfrm>
          <a:prstGeom prst="rect">
            <a:avLst/>
          </a:prstGeom>
        </p:spPr>
        <p:txBody>
          <a:bodyPr vert="horz" lIns="91440" tIns="45720" rIns="91440" bIns="45720" rtlCol="0" anchor="t">
            <a:normAutofit/>
          </a:bodyPr>
          <a:lstStyle/>
          <a:p>
            <a:pPr>
              <a:spcBef>
                <a:spcPts val="1400"/>
              </a:spcBef>
            </a:pPr>
            <a:r>
              <a:rPr lang="en-US" sz="2400" dirty="0">
                <a:ea typeface="+mn-lt"/>
                <a:cs typeface="+mn-lt"/>
              </a:rPr>
              <a:t>I draw a line between a launch site to its closest city, railway, highway</a:t>
            </a:r>
            <a:endParaRPr lang="en-US" sz="2400" dirty="0">
              <a:solidFill>
                <a:schemeClr val="bg1"/>
              </a:solidFill>
            </a:endParaRPr>
          </a:p>
          <a:p>
            <a:pPr>
              <a:spcBef>
                <a:spcPts val="1400"/>
              </a:spcBef>
            </a:pPr>
            <a:endParaRPr lang="en-US" sz="1600" dirty="0">
              <a:solidFill>
                <a:schemeClr val="bg1"/>
              </a:solidFill>
              <a:cs typeface="Calibri"/>
            </a:endParaRPr>
          </a:p>
          <a:p>
            <a:pPr>
              <a:spcBef>
                <a:spcPts val="1400"/>
              </a:spcBef>
            </a:pPr>
            <a:endParaRPr lang="en-US" sz="1600">
              <a:solidFill>
                <a:schemeClr val="bg1"/>
              </a:solidFill>
            </a:endParaRPr>
          </a:p>
        </p:txBody>
      </p:sp>
      <p:pic>
        <p:nvPicPr>
          <p:cNvPr id="2" name="Picture 5" descr="Diagram, map&#10;&#10;Description automatically generated">
            <a:extLst>
              <a:ext uri="{FF2B5EF4-FFF2-40B4-BE49-F238E27FC236}">
                <a16:creationId xmlns:a16="http://schemas.microsoft.com/office/drawing/2014/main" id="{B2F34B97-E5F2-9620-5334-295997D6DBFE}"/>
              </a:ext>
            </a:extLst>
          </p:cNvPr>
          <p:cNvPicPr>
            <a:picLocks noChangeAspect="1"/>
          </p:cNvPicPr>
          <p:nvPr/>
        </p:nvPicPr>
        <p:blipFill>
          <a:blip r:embed="rId3"/>
          <a:stretch>
            <a:fillRect/>
          </a:stretch>
        </p:blipFill>
        <p:spPr>
          <a:xfrm>
            <a:off x="5560142" y="451757"/>
            <a:ext cx="6049297" cy="2931065"/>
          </a:xfrm>
          <a:prstGeom prst="rect">
            <a:avLst/>
          </a:prstGeom>
        </p:spPr>
      </p:pic>
      <p:pic>
        <p:nvPicPr>
          <p:cNvPr id="6" name="Picture 6" descr="Map&#10;&#10;Description automatically generated">
            <a:extLst>
              <a:ext uri="{FF2B5EF4-FFF2-40B4-BE49-F238E27FC236}">
                <a16:creationId xmlns:a16="http://schemas.microsoft.com/office/drawing/2014/main" id="{BFE4BC6E-9454-3134-73BE-12A338D8610A}"/>
              </a:ext>
            </a:extLst>
          </p:cNvPr>
          <p:cNvPicPr>
            <a:picLocks noChangeAspect="1"/>
          </p:cNvPicPr>
          <p:nvPr/>
        </p:nvPicPr>
        <p:blipFill>
          <a:blip r:embed="rId4"/>
          <a:stretch>
            <a:fillRect/>
          </a:stretch>
        </p:blipFill>
        <p:spPr>
          <a:xfrm>
            <a:off x="5560142" y="3471340"/>
            <a:ext cx="6135329" cy="306164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descr="Space Free Stock Photo - Public Domain Pictures">
            <a:extLst>
              <a:ext uri="{FF2B5EF4-FFF2-40B4-BE49-F238E27FC236}">
                <a16:creationId xmlns:a16="http://schemas.microsoft.com/office/drawing/2014/main" id="{2B4EAF5E-DA2A-4D25-B744-B7A60C99237E}"/>
              </a:ext>
            </a:extLst>
          </p:cNvPr>
          <p:cNvPicPr>
            <a:picLocks noChangeAspect="1"/>
          </p:cNvPicPr>
          <p:nvPr/>
        </p:nvPicPr>
        <p:blipFill rotWithShape="1">
          <a:blip r:embed="rId2"/>
          <a:srcRect/>
          <a:stretch/>
        </p:blipFill>
        <p:spPr>
          <a:xfrm>
            <a:off x="20" y="11"/>
            <a:ext cx="12191980" cy="6857990"/>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303026" y="6356350"/>
            <a:ext cx="2050774"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39</a:t>
            </a:fld>
            <a:endParaRPr lang="en-US" sz="1200">
              <a:solidFill>
                <a:srgbClr val="FFFFFF"/>
              </a:solidFill>
              <a:latin typeface="Calibri" panose="020F0502020204030204"/>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2492375"/>
            <a:ext cx="4724400" cy="3016250"/>
          </a:xfrm>
          <a:prstGeom prst="rect">
            <a:avLst/>
          </a:prstGeom>
        </p:spPr>
        <p:txBody>
          <a:bodyPr vert="horz" lIns="91440" tIns="45720" rIns="91440" bIns="45720" rtlCol="0" anchor="t">
            <a:normAutofit/>
          </a:bodyPr>
          <a:lstStyle/>
          <a:p>
            <a:pPr>
              <a:spcBef>
                <a:spcPts val="1400"/>
              </a:spcBef>
            </a:pPr>
            <a:endParaRPr lang="en-US" sz="2000" dirty="0">
              <a:solidFill>
                <a:schemeClr val="bg1"/>
              </a:solidFill>
              <a:ea typeface="Calibri"/>
              <a:cs typeface="Calibri"/>
            </a:endParaRPr>
          </a:p>
          <a:p>
            <a:pPr>
              <a:spcBef>
                <a:spcPts val="1400"/>
              </a:spcBef>
            </a:pPr>
            <a:endParaRPr lang="en-US" sz="2000">
              <a:solidFill>
                <a:schemeClr val="bg1"/>
              </a:solidFill>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9053713" y="-96081"/>
            <a:ext cx="3134711" cy="116428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chemeClr val="tx1"/>
                </a:solidFill>
                <a:latin typeface="+mj-lt"/>
                <a:ea typeface="+mj-ea"/>
                <a:cs typeface="+mj-cs"/>
              </a:rPr>
              <a:t>Dashboard</a:t>
            </a:r>
            <a:r>
              <a:rPr lang="en-US" sz="4400" dirty="0">
                <a:solidFill>
                  <a:schemeClr val="bg1"/>
                </a:solidFill>
                <a:latin typeface="+mj-lt"/>
                <a:ea typeface="+mj-ea"/>
                <a:cs typeface="+mj-cs"/>
              </a:rPr>
              <a:t> </a:t>
            </a:r>
            <a:endParaRPr lang="en-US" sz="4400" dirty="0">
              <a:solidFill>
                <a:schemeClr val="bg1"/>
              </a:solidFill>
              <a:latin typeface="+mj-lt"/>
              <a:ea typeface="+mj-ea"/>
              <a:cs typeface="Calibri Light"/>
            </a:endParaRPr>
          </a:p>
        </p:txBody>
      </p:sp>
      <p:pic>
        <p:nvPicPr>
          <p:cNvPr id="6" name="Picture 6" descr="Graphical user interface, application, table&#10;&#10;Description automatically generated">
            <a:extLst>
              <a:ext uri="{FF2B5EF4-FFF2-40B4-BE49-F238E27FC236}">
                <a16:creationId xmlns:a16="http://schemas.microsoft.com/office/drawing/2014/main" id="{6D3662B6-2037-52CD-BE0B-18D1D34D779E}"/>
              </a:ext>
            </a:extLst>
          </p:cNvPr>
          <p:cNvPicPr>
            <a:picLocks noChangeAspect="1"/>
          </p:cNvPicPr>
          <p:nvPr/>
        </p:nvPicPr>
        <p:blipFill>
          <a:blip r:embed="rId3"/>
          <a:stretch>
            <a:fillRect/>
          </a:stretch>
        </p:blipFill>
        <p:spPr>
          <a:xfrm>
            <a:off x="677916" y="1356819"/>
            <a:ext cx="8523889" cy="481439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Space Free Stock Photo - Public Domain Pictures">
            <a:extLst>
              <a:ext uri="{FF2B5EF4-FFF2-40B4-BE49-F238E27FC236}">
                <a16:creationId xmlns:a16="http://schemas.microsoft.com/office/drawing/2014/main" id="{D2EE77B4-2133-FB6D-11F8-404FD17E78BA}"/>
              </a:ext>
            </a:extLst>
          </p:cNvPr>
          <p:cNvPicPr>
            <a:picLocks noChangeAspect="1"/>
          </p:cNvPicPr>
          <p:nvPr/>
        </p:nvPicPr>
        <p:blipFill rotWithShape="1">
          <a:blip r:embed="rId2"/>
          <a:srcRect l="4140" r="16548"/>
          <a:stretch/>
        </p:blipFill>
        <p:spPr>
          <a:xfrm>
            <a:off x="1" y="10"/>
            <a:ext cx="9669642" cy="6857990"/>
          </a:xfrm>
          <a:prstGeom prst="rect">
            <a:avLst/>
          </a:prstGeom>
        </p:spPr>
      </p:pic>
      <p:sp>
        <p:nvSpPr>
          <p:cNvPr id="22" name="Rectangle 2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531610" y="365125"/>
            <a:ext cx="3822189"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531610" y="2434201"/>
            <a:ext cx="3822189" cy="3742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endParaRPr lang="en-US" sz="1900">
              <a:solidFill>
                <a:schemeClr val="tx1"/>
              </a:solidFill>
              <a:latin typeface="+mn-lt"/>
            </a:endParaRPr>
          </a:p>
          <a:p>
            <a:pPr>
              <a:buFont typeface="Arial" panose="020B0604020202020204" pitchFamily="34" charset="0"/>
              <a:buChar char="•"/>
            </a:pPr>
            <a:r>
              <a:rPr lang="en-US" sz="1900">
                <a:solidFill>
                  <a:schemeClr val="tx1"/>
                </a:solidFill>
                <a:latin typeface="+mn-lt"/>
              </a:rPr>
              <a:t> The commercial space age is here, companies are making space travel affordable for everyone. One reason SpaceX can do this is the rocket launches are relatively inexpensive. much of the savings is because SpaceX can reuse the first stage. </a:t>
            </a:r>
          </a:p>
          <a:p>
            <a:pPr>
              <a:buFont typeface="Arial" panose="020B0604020202020204" pitchFamily="34" charset="0"/>
              <a:buChar char="•"/>
            </a:pPr>
            <a:r>
              <a:rPr lang="en-US" sz="1900">
                <a:solidFill>
                  <a:schemeClr val="tx1"/>
                </a:solidFill>
                <a:latin typeface="+mn-lt"/>
              </a:rPr>
              <a:t>Therefore, if we can determine if the first stage will land, we can determine the cost of a launch.</a:t>
            </a:r>
          </a:p>
          <a:p>
            <a:pPr>
              <a:spcBef>
                <a:spcPts val="1400"/>
              </a:spcBef>
              <a:buFont typeface="Arial" panose="020B0604020202020204" pitchFamily="34" charset="0"/>
              <a:buChar char="•"/>
            </a:pPr>
            <a:endParaRPr lang="en-US" sz="1900">
              <a:solidFill>
                <a:schemeClr val="tx1"/>
              </a:solidFill>
              <a:latin typeface="+mn-lt"/>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a:solidFill>
                  <a:prstClr val="black">
                    <a:tint val="75000"/>
                  </a:prstClr>
                </a:solidFill>
                <a:latin typeface="Calibri" panose="020F0502020204030204"/>
              </a:rPr>
              <a:pPr>
                <a:spcAft>
                  <a:spcPts val="600"/>
                </a:spcAft>
                <a:defRPr/>
              </a:pPr>
              <a:t>4</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2">
            <a:extLst>
              <a:ext uri="{FF2B5EF4-FFF2-40B4-BE49-F238E27FC236}">
                <a16:creationId xmlns:a16="http://schemas.microsoft.com/office/drawing/2014/main" id="{6234BCC6-39B9-47D9-8BF8-C665401A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Space Free Stock Photo - Public Domain Pictures">
            <a:extLst>
              <a:ext uri="{FF2B5EF4-FFF2-40B4-BE49-F238E27FC236}">
                <a16:creationId xmlns:a16="http://schemas.microsoft.com/office/drawing/2014/main" id="{CD024C04-3DAF-354F-E9EB-2CF8AE802804}"/>
              </a:ext>
            </a:extLst>
          </p:cNvPr>
          <p:cNvPicPr>
            <a:picLocks noChangeAspect="1"/>
          </p:cNvPicPr>
          <p:nvPr/>
        </p:nvPicPr>
        <p:blipFill rotWithShape="1">
          <a:blip r:embed="rId2"/>
          <a:srcRect t="11138" r="-2" b="7013"/>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6" name="Picture 6" descr="Chart, pie chart&#10;&#10;Description automatically generated">
            <a:extLst>
              <a:ext uri="{FF2B5EF4-FFF2-40B4-BE49-F238E27FC236}">
                <a16:creationId xmlns:a16="http://schemas.microsoft.com/office/drawing/2014/main" id="{24F280C5-85F8-14B2-8CAC-53AAE386DDE0}"/>
              </a:ext>
            </a:extLst>
          </p:cNvPr>
          <p:cNvPicPr>
            <a:picLocks noChangeAspect="1"/>
          </p:cNvPicPr>
          <p:nvPr/>
        </p:nvPicPr>
        <p:blipFill rotWithShape="1">
          <a:blip r:embed="rId3"/>
          <a:srcRect t="6344" r="-2" b="11806"/>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11" name="Freeform: Shape 14">
            <a:extLst>
              <a:ext uri="{FF2B5EF4-FFF2-40B4-BE49-F238E27FC236}">
                <a16:creationId xmlns:a16="http://schemas.microsoft.com/office/drawing/2014/main" id="{72A9CE9D-DAC3-40AF-B504-78A64A909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6">
            <a:extLst>
              <a:ext uri="{FF2B5EF4-FFF2-40B4-BE49-F238E27FC236}">
                <a16:creationId xmlns:a16="http://schemas.microsoft.com/office/drawing/2014/main" id="{506D7452-6CDE-4381-86CE-07B245938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438912" y="1524659"/>
            <a:ext cx="5019074" cy="27740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5400" kern="1200">
                <a:solidFill>
                  <a:schemeClr val="tx1"/>
                </a:solidFill>
                <a:latin typeface="+mj-lt"/>
                <a:ea typeface="+mj-ea"/>
                <a:cs typeface="+mj-cs"/>
              </a:rPr>
              <a:t>CCAFS SLC-40</a:t>
            </a:r>
          </a:p>
          <a:p>
            <a:pPr>
              <a:spcAft>
                <a:spcPts val="600"/>
              </a:spcAft>
            </a:pPr>
            <a:endParaRPr lang="en-US" sz="5400" kern="1200">
              <a:solidFill>
                <a:schemeClr val="tx1"/>
              </a:solidFill>
              <a:latin typeface="+mj-lt"/>
              <a:ea typeface="+mj-ea"/>
              <a:cs typeface="+mj-cs"/>
            </a:endParaRPr>
          </a:p>
        </p:txBody>
      </p:sp>
      <p:sp>
        <p:nvSpPr>
          <p:cNvPr id="19" name="Rectangle 18">
            <a:extLst>
              <a:ext uri="{FF2B5EF4-FFF2-40B4-BE49-F238E27FC236}">
                <a16:creationId xmlns:a16="http://schemas.microsoft.com/office/drawing/2014/main" id="{762DA937-8B55-4317-BD32-98D7AF30E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sp>
        <p:nvSpPr>
          <p:cNvPr id="21" name="Rectangle 20">
            <a:extLst>
              <a:ext uri="{FF2B5EF4-FFF2-40B4-BE49-F238E27FC236}">
                <a16:creationId xmlns:a16="http://schemas.microsoft.com/office/drawing/2014/main" id="{C52EE5A8-045B-4D39-8ED1-51333408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461119"/>
            <a:ext cx="501907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345032" y="6356350"/>
            <a:ext cx="1408055" cy="365125"/>
          </a:xfrm>
        </p:spPr>
        <p:txBody>
          <a:bodyPr vert="horz" lIns="91440" tIns="45720" rIns="91440" bIns="45720" rtlCol="0" anchor="ctr">
            <a:normAutofit/>
          </a:bodyPr>
          <a:lstStyle/>
          <a:p>
            <a:pPr>
              <a:spcAft>
                <a:spcPts val="600"/>
              </a:spcAft>
              <a:defRPr/>
            </a:pPr>
            <a:fld id="{5075537C-CA84-1446-933C-8E9D027F9201}" type="slidenum">
              <a:rPr lang="en-US">
                <a:solidFill>
                  <a:schemeClr val="bg1"/>
                </a:solidFill>
              </a:rPr>
              <a:pPr>
                <a:spcAft>
                  <a:spcPts val="600"/>
                </a:spcAft>
                <a:defRPr/>
              </a:pPr>
              <a:t>40</a:t>
            </a:fld>
            <a:endParaRPr lang="en-US">
              <a:solidFill>
                <a:schemeClr val="bg1"/>
              </a:solidFill>
            </a:endParaRPr>
          </a:p>
        </p:txBody>
      </p:sp>
      <p:sp>
        <p:nvSpPr>
          <p:cNvPr id="7" name="TextBox 6">
            <a:extLst>
              <a:ext uri="{FF2B5EF4-FFF2-40B4-BE49-F238E27FC236}">
                <a16:creationId xmlns:a16="http://schemas.microsoft.com/office/drawing/2014/main" id="{ADFFAF4C-0950-9201-312B-849F0C9D7F41}"/>
              </a:ext>
            </a:extLst>
          </p:cNvPr>
          <p:cNvSpPr txBox="1"/>
          <p:nvPr/>
        </p:nvSpPr>
        <p:spPr>
          <a:xfrm>
            <a:off x="7472516" y="774290"/>
            <a:ext cx="48817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mn-lt"/>
                <a:cs typeface="+mn-lt"/>
              </a:rPr>
              <a:t>the largest successful launches</a:t>
            </a:r>
            <a:endParaRPr lang="en-US" sz="2400" dirty="0"/>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descr="Space Free Stock Photo - Public Domain Pictures">
            <a:extLst>
              <a:ext uri="{FF2B5EF4-FFF2-40B4-BE49-F238E27FC236}">
                <a16:creationId xmlns:a16="http://schemas.microsoft.com/office/drawing/2014/main" id="{01E43E1D-2D3A-C908-49BB-18E95C680897}"/>
              </a:ext>
            </a:extLst>
          </p:cNvPr>
          <p:cNvPicPr>
            <a:picLocks noChangeAspect="1"/>
          </p:cNvPicPr>
          <p:nvPr/>
        </p:nvPicPr>
        <p:blipFill rotWithShape="1">
          <a:blip r:embed="rId2"/>
          <a:srcRect/>
          <a:stretch/>
        </p:blipFill>
        <p:spPr>
          <a:xfrm>
            <a:off x="20" y="10"/>
            <a:ext cx="12191980" cy="6857990"/>
          </a:xfrm>
          <a:prstGeom prst="rect">
            <a:avLst/>
          </a:prstGeom>
        </p:spPr>
      </p:pic>
      <p:sp>
        <p:nvSpPr>
          <p:cNvPr id="12" name="Title 1">
            <a:extLst>
              <a:ext uri="{FF2B5EF4-FFF2-40B4-BE49-F238E27FC236}">
                <a16:creationId xmlns:a16="http://schemas.microsoft.com/office/drawing/2014/main" id="{4D271BF5-BAA1-4CEB-A575-76A097FABBBA}"/>
              </a:ext>
            </a:extLst>
          </p:cNvPr>
          <p:cNvSpPr txBox="1">
            <a:spLocks/>
          </p:cNvSpPr>
          <p:nvPr/>
        </p:nvSpPr>
        <p:spPr>
          <a:xfrm>
            <a:off x="684486" y="660810"/>
            <a:ext cx="4724400" cy="146645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endParaRPr lang="en-US" sz="4400" dirty="0">
              <a:solidFill>
                <a:schemeClr val="bg1"/>
              </a:solidFill>
              <a:latin typeface="+mj-lt"/>
              <a:ea typeface="+mj-ea"/>
              <a:cs typeface="Calibri Light"/>
            </a:endParaRP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303026" y="6356350"/>
            <a:ext cx="2050774"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41</a:t>
            </a:fld>
            <a:endParaRPr lang="en-US" sz="1200">
              <a:solidFill>
                <a:srgbClr val="FFFFFF"/>
              </a:solidFill>
              <a:latin typeface="Calibri" panose="020F0502020204030204"/>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2492375"/>
            <a:ext cx="4724400" cy="3016250"/>
          </a:xfrm>
          <a:prstGeom prst="rect">
            <a:avLst/>
          </a:prstGeom>
        </p:spPr>
        <p:txBody>
          <a:bodyPr vert="horz" lIns="91440" tIns="45720" rIns="91440" bIns="45720" rtlCol="0" anchor="t">
            <a:normAutofit/>
          </a:bodyPr>
          <a:lstStyle/>
          <a:p>
            <a:pPr>
              <a:spcBef>
                <a:spcPts val="1400"/>
              </a:spcBef>
            </a:pPr>
            <a:endParaRPr lang="en-US" sz="1600" dirty="0">
              <a:solidFill>
                <a:schemeClr val="bg1"/>
              </a:solidFill>
              <a:cs typeface="Calibri"/>
            </a:endParaRPr>
          </a:p>
          <a:p>
            <a:pPr>
              <a:spcBef>
                <a:spcPts val="1400"/>
              </a:spcBef>
            </a:pPr>
            <a:endParaRPr lang="en-US" sz="1600">
              <a:solidFill>
                <a:schemeClr val="bg1"/>
              </a:solidFill>
            </a:endParaRPr>
          </a:p>
        </p:txBody>
      </p:sp>
      <p:pic>
        <p:nvPicPr>
          <p:cNvPr id="2" name="Picture 5" descr="A picture containing table&#10;&#10;Description automatically generated">
            <a:extLst>
              <a:ext uri="{FF2B5EF4-FFF2-40B4-BE49-F238E27FC236}">
                <a16:creationId xmlns:a16="http://schemas.microsoft.com/office/drawing/2014/main" id="{66E666ED-5FFF-A8CC-D21B-40628A46A20E}"/>
              </a:ext>
            </a:extLst>
          </p:cNvPr>
          <p:cNvPicPr>
            <a:picLocks noChangeAspect="1"/>
          </p:cNvPicPr>
          <p:nvPr/>
        </p:nvPicPr>
        <p:blipFill>
          <a:blip r:embed="rId3"/>
          <a:stretch>
            <a:fillRect/>
          </a:stretch>
        </p:blipFill>
        <p:spPr>
          <a:xfrm>
            <a:off x="439315" y="3429646"/>
            <a:ext cx="5620406" cy="3185291"/>
          </a:xfrm>
          <a:prstGeom prst="rect">
            <a:avLst/>
          </a:prstGeom>
        </p:spPr>
      </p:pic>
      <p:pic>
        <p:nvPicPr>
          <p:cNvPr id="6" name="Picture 6" descr="A picture containing scatter chart&#10;&#10;Description automatically generated">
            <a:extLst>
              <a:ext uri="{FF2B5EF4-FFF2-40B4-BE49-F238E27FC236}">
                <a16:creationId xmlns:a16="http://schemas.microsoft.com/office/drawing/2014/main" id="{72CB138F-42E6-6FD3-F96C-1D700132C8AA}"/>
              </a:ext>
            </a:extLst>
          </p:cNvPr>
          <p:cNvPicPr>
            <a:picLocks noChangeAspect="1"/>
          </p:cNvPicPr>
          <p:nvPr/>
        </p:nvPicPr>
        <p:blipFill>
          <a:blip r:embed="rId4"/>
          <a:stretch>
            <a:fillRect/>
          </a:stretch>
        </p:blipFill>
        <p:spPr>
          <a:xfrm>
            <a:off x="6434450" y="226534"/>
            <a:ext cx="5318234" cy="3014498"/>
          </a:xfrm>
          <a:prstGeom prst="rect">
            <a:avLst/>
          </a:prstGeom>
        </p:spPr>
      </p:pic>
      <p:pic>
        <p:nvPicPr>
          <p:cNvPr id="7" name="Picture 7" descr="A picture containing scatter chart&#10;&#10;Description automatically generated">
            <a:extLst>
              <a:ext uri="{FF2B5EF4-FFF2-40B4-BE49-F238E27FC236}">
                <a16:creationId xmlns:a16="http://schemas.microsoft.com/office/drawing/2014/main" id="{60ACAF8E-D56B-96A5-497A-D76088E9C4FD}"/>
              </a:ext>
            </a:extLst>
          </p:cNvPr>
          <p:cNvPicPr>
            <a:picLocks noChangeAspect="1"/>
          </p:cNvPicPr>
          <p:nvPr/>
        </p:nvPicPr>
        <p:blipFill>
          <a:blip r:embed="rId5"/>
          <a:stretch>
            <a:fillRect/>
          </a:stretch>
        </p:blipFill>
        <p:spPr>
          <a:xfrm>
            <a:off x="6378084" y="3426679"/>
            <a:ext cx="5580992" cy="3198428"/>
          </a:xfrm>
          <a:prstGeom prst="rect">
            <a:avLst/>
          </a:prstGeom>
        </p:spPr>
      </p:pic>
      <p:sp>
        <p:nvSpPr>
          <p:cNvPr id="8" name="TextBox 7">
            <a:extLst>
              <a:ext uri="{FF2B5EF4-FFF2-40B4-BE49-F238E27FC236}">
                <a16:creationId xmlns:a16="http://schemas.microsoft.com/office/drawing/2014/main" id="{B0B92A50-4BFD-F60E-A018-63767C766BA3}"/>
              </a:ext>
            </a:extLst>
          </p:cNvPr>
          <p:cNvSpPr txBox="1"/>
          <p:nvPr/>
        </p:nvSpPr>
        <p:spPr>
          <a:xfrm>
            <a:off x="559209" y="1155289"/>
            <a:ext cx="537087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 answer for the following  questions:</a:t>
            </a:r>
          </a:p>
          <a:p>
            <a:pPr>
              <a:buAutoNum type="arabicPeriod"/>
            </a:pPr>
            <a:r>
              <a:rPr lang="en-US" dirty="0"/>
              <a:t>Which payload range(s) has the highest launch success rate?</a:t>
            </a:r>
            <a:endParaRPr lang="en-US" dirty="0">
              <a:cs typeface="Calibri"/>
            </a:endParaRPr>
          </a:p>
          <a:p>
            <a:pPr>
              <a:buAutoNum type="arabicPeriod"/>
            </a:pPr>
            <a:r>
              <a:rPr lang="en-US" dirty="0"/>
              <a:t>Which payload range(s) has the lowest launch success rate?</a:t>
            </a:r>
            <a:endParaRPr lang="en-US" dirty="0">
              <a:cs typeface="Calibri"/>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3">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5">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868680" y="405575"/>
            <a:ext cx="5001768"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a:solidFill>
                  <a:schemeClr val="tx1"/>
                </a:solidFill>
                <a:latin typeface="+mj-lt"/>
                <a:ea typeface="+mj-ea"/>
                <a:cs typeface="+mj-cs"/>
              </a:rPr>
              <a:t>Classification Accuracy</a:t>
            </a:r>
          </a:p>
        </p:txBody>
      </p:sp>
      <p:sp>
        <p:nvSpPr>
          <p:cNvPr id="13" name="Rectangle 17">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9" descr="Chart, bar chart&#10;&#10;Description automatically generated">
            <a:extLst>
              <a:ext uri="{FF2B5EF4-FFF2-40B4-BE49-F238E27FC236}">
                <a16:creationId xmlns:a16="http://schemas.microsoft.com/office/drawing/2014/main" id="{9B565319-4857-59A3-AE1E-2B31F6F3B768}"/>
              </a:ext>
            </a:extLst>
          </p:cNvPr>
          <p:cNvPicPr>
            <a:picLocks noChangeAspect="1"/>
          </p:cNvPicPr>
          <p:nvPr/>
        </p:nvPicPr>
        <p:blipFill>
          <a:blip r:embed="rId2"/>
          <a:stretch>
            <a:fillRect/>
          </a:stretch>
        </p:blipFill>
        <p:spPr>
          <a:xfrm>
            <a:off x="549058" y="2392870"/>
            <a:ext cx="5431536" cy="3602689"/>
          </a:xfrm>
          <a:prstGeom prst="rect">
            <a:avLst/>
          </a:prstGeom>
        </p:spPr>
      </p:pic>
      <p:pic>
        <p:nvPicPr>
          <p:cNvPr id="3" name="Picture 2" descr="Space Free Stock Photo - Public Domain Pictures">
            <a:extLst>
              <a:ext uri="{FF2B5EF4-FFF2-40B4-BE49-F238E27FC236}">
                <a16:creationId xmlns:a16="http://schemas.microsoft.com/office/drawing/2014/main" id="{42D17ABB-1DE2-37BD-82DD-837589A45F3B}"/>
              </a:ext>
            </a:extLst>
          </p:cNvPr>
          <p:cNvPicPr>
            <a:picLocks noChangeAspect="1"/>
          </p:cNvPicPr>
          <p:nvPr/>
        </p:nvPicPr>
        <p:blipFill rotWithShape="1">
          <a:blip r:embed="rId3"/>
          <a:stretch/>
        </p:blipFill>
        <p:spPr>
          <a:xfrm>
            <a:off x="6211408" y="2661581"/>
            <a:ext cx="5431536" cy="3055239"/>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12720" cy="365125"/>
          </a:xfrm>
        </p:spPr>
        <p:txBody>
          <a:bodyPr vert="horz" lIns="91440" tIns="45720" rIns="91440" bIns="45720" rtlCol="0" anchor="ctr">
            <a:normAutofit/>
          </a:bodyPr>
          <a:lstStyle/>
          <a:p>
            <a:pPr>
              <a:spcAft>
                <a:spcPts val="600"/>
              </a:spcAft>
              <a:defRPr/>
            </a:pPr>
            <a:fld id="{5075537C-CA84-1446-933C-8E9D027F9201}" type="slidenum">
              <a:rPr lang="en-US">
                <a:solidFill>
                  <a:schemeClr val="tx1">
                    <a:lumMod val="50000"/>
                    <a:lumOff val="50000"/>
                  </a:schemeClr>
                </a:solidFill>
              </a:rPr>
              <a:pPr>
                <a:spcAft>
                  <a:spcPts val="600"/>
                </a:spcAft>
                <a:defRPr/>
              </a:pPr>
              <a:t>43</a:t>
            </a:fld>
            <a:endParaRPr lang="en-US">
              <a:solidFill>
                <a:schemeClr val="tx1">
                  <a:lumMod val="50000"/>
                  <a:lumOff val="50000"/>
                </a:schemeClr>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932495F0-C5CB-4823-AE70-EED61EBAB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851183" y="1143000"/>
            <a:ext cx="4846320" cy="28986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Confusion Matrix</a:t>
            </a:r>
          </a:p>
        </p:txBody>
      </p:sp>
      <p:sp>
        <p:nvSpPr>
          <p:cNvPr id="35" name="Rectangle 34">
            <a:extLst>
              <a:ext uri="{FF2B5EF4-FFF2-40B4-BE49-F238E27FC236}">
                <a16:creationId xmlns:a16="http://schemas.microsoft.com/office/drawing/2014/main" id="{CB8B9C25-D80D-48EC-B83A-231219A80C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82975"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3" name="Picture 2" descr="Space Free Stock Photo - Public Domain Pictures">
            <a:extLst>
              <a:ext uri="{FF2B5EF4-FFF2-40B4-BE49-F238E27FC236}">
                <a16:creationId xmlns:a16="http://schemas.microsoft.com/office/drawing/2014/main" id="{66EEEB46-62CC-7EF6-5627-A3200053A7C4}"/>
              </a:ext>
            </a:extLst>
          </p:cNvPr>
          <p:cNvPicPr>
            <a:picLocks noChangeAspect="1"/>
          </p:cNvPicPr>
          <p:nvPr/>
        </p:nvPicPr>
        <p:blipFill rotWithShape="1">
          <a:blip r:embed="rId2"/>
          <a:stretch/>
        </p:blipFill>
        <p:spPr>
          <a:xfrm>
            <a:off x="6260956" y="233607"/>
            <a:ext cx="5441001" cy="3060563"/>
          </a:xfrm>
          <a:prstGeom prst="rect">
            <a:avLst/>
          </a:prstGeom>
        </p:spPr>
      </p:pic>
      <p:sp>
        <p:nvSpPr>
          <p:cNvPr id="37" name="Rectangle 36">
            <a:extLst>
              <a:ext uri="{FF2B5EF4-FFF2-40B4-BE49-F238E27FC236}">
                <a16:creationId xmlns:a16="http://schemas.microsoft.com/office/drawing/2014/main" id="{601CC70B-8875-45A1-8AFD-7D546E3C0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897" y="4177748"/>
            <a:ext cx="4824407"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4989789" y="6356350"/>
            <a:ext cx="707714" cy="365125"/>
          </a:xfrm>
        </p:spPr>
        <p:txBody>
          <a:bodyPr vert="horz" lIns="91440" tIns="45720" rIns="91440" bIns="45720" rtlCol="0" anchor="ctr">
            <a:normAutofit/>
          </a:bodyPr>
          <a:lstStyle/>
          <a:p>
            <a:pPr>
              <a:spcAft>
                <a:spcPts val="600"/>
              </a:spcAft>
            </a:pPr>
            <a:fld id="{5075537C-CA84-1446-933C-8E9D027F9201}" type="slidenum">
              <a:rPr lang="en-US">
                <a:solidFill>
                  <a:schemeClr val="tx1">
                    <a:lumMod val="50000"/>
                    <a:lumOff val="50000"/>
                  </a:schemeClr>
                </a:solidFill>
              </a:rPr>
              <a:pPr>
                <a:spcAft>
                  <a:spcPts val="600"/>
                </a:spcAft>
              </a:pPr>
              <a:t>44</a:t>
            </a:fld>
            <a:endParaRPr lang="en-US">
              <a:solidFill>
                <a:schemeClr val="tx1">
                  <a:lumMod val="50000"/>
                  <a:lumOff val="50000"/>
                </a:schemeClr>
              </a:solidFill>
            </a:endParaRPr>
          </a:p>
        </p:txBody>
      </p:sp>
      <p:pic>
        <p:nvPicPr>
          <p:cNvPr id="2" name="Picture 5" descr="Chart&#10;&#10;Description automatically generated">
            <a:extLst>
              <a:ext uri="{FF2B5EF4-FFF2-40B4-BE49-F238E27FC236}">
                <a16:creationId xmlns:a16="http://schemas.microsoft.com/office/drawing/2014/main" id="{2782D1E5-5B38-D14D-2DEC-0A4A09E267DD}"/>
              </a:ext>
            </a:extLst>
          </p:cNvPr>
          <p:cNvPicPr>
            <a:picLocks noChangeAspect="1"/>
          </p:cNvPicPr>
          <p:nvPr/>
        </p:nvPicPr>
        <p:blipFill>
          <a:blip r:embed="rId3"/>
          <a:stretch>
            <a:fillRect/>
          </a:stretch>
        </p:blipFill>
        <p:spPr>
          <a:xfrm>
            <a:off x="6945863" y="3522180"/>
            <a:ext cx="4071186" cy="314386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3">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Space Free Stock Photo - Public Domain Pictures">
            <a:extLst>
              <a:ext uri="{FF2B5EF4-FFF2-40B4-BE49-F238E27FC236}">
                <a16:creationId xmlns:a16="http://schemas.microsoft.com/office/drawing/2014/main" id="{CFF2CBB4-D5A8-9384-A27A-7DE5627DE914}"/>
              </a:ext>
            </a:extLst>
          </p:cNvPr>
          <p:cNvPicPr>
            <a:picLocks noChangeAspect="1"/>
          </p:cNvPicPr>
          <p:nvPr/>
        </p:nvPicPr>
        <p:blipFill rotWithShape="1">
          <a:blip r:embed="rId2"/>
          <a:srcRect l="7094" r="19502"/>
          <a:stretch/>
        </p:blipFill>
        <p:spPr>
          <a:xfrm>
            <a:off x="3242695" y="10"/>
            <a:ext cx="8949307"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useBgFill="1">
        <p:nvSpPr>
          <p:cNvPr id="12" name="Freeform: Shape 15">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7">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371094" y="1161288"/>
            <a:ext cx="3438144" cy="11257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a:solidFill>
                  <a:schemeClr val="tx1"/>
                </a:solidFill>
                <a:latin typeface="+mj-lt"/>
                <a:ea typeface="+mj-ea"/>
                <a:cs typeface="+mj-cs"/>
              </a:rPr>
              <a:t>Conclusions</a:t>
            </a:r>
          </a:p>
        </p:txBody>
      </p:sp>
      <p:sp>
        <p:nvSpPr>
          <p:cNvPr id="20" name="Rectangle 1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371094" y="2718054"/>
            <a:ext cx="4090293" cy="3207258"/>
          </a:xfrm>
          <a:prstGeom prst="rect">
            <a:avLst/>
          </a:prstGeom>
        </p:spPr>
        <p:txBody>
          <a:bodyPr vert="horz" lIns="91440" tIns="45720" rIns="91440" bIns="45720" rtlCol="0" anchor="t">
            <a:normAutofit/>
          </a:bodyPr>
          <a:lstStyle/>
          <a:p>
            <a:pPr>
              <a:spcBef>
                <a:spcPts val="1400"/>
              </a:spcBef>
            </a:pPr>
            <a:r>
              <a:rPr lang="en-US" sz="2400" dirty="0">
                <a:cs typeface="Calibri"/>
              </a:rPr>
              <a:t>Now, we can predict the result with high accuracy!</a:t>
            </a: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9077706" y="6356350"/>
            <a:ext cx="2743200" cy="365125"/>
          </a:xfrm>
        </p:spPr>
        <p:txBody>
          <a:bodyPr vert="horz" lIns="91440" tIns="45720" rIns="91440" bIns="45720" rtlCol="0" anchor="ctr">
            <a:normAutofit/>
          </a:bodyPr>
          <a:lstStyle/>
          <a:p>
            <a:pPr>
              <a:spcAft>
                <a:spcPts val="600"/>
              </a:spcAft>
              <a:defRPr/>
            </a:pPr>
            <a:fld id="{5075537C-CA84-1446-933C-8E9D027F9201}" type="slidenum">
              <a:rPr lang="en-US">
                <a:solidFill>
                  <a:schemeClr val="bg1"/>
                </a:solidFill>
                <a:latin typeface="Calibri" panose="020F0502020204030204"/>
              </a:rPr>
              <a:pPr>
                <a:spcAft>
                  <a:spcPts val="600"/>
                </a:spcAft>
                <a:defRPr/>
              </a:pPr>
              <a:t>45</a:t>
            </a:fld>
            <a:endParaRPr lang="en-US">
              <a:solidFill>
                <a:schemeClr val="bg1"/>
              </a:solidFill>
              <a:latin typeface="Calibri" panose="020F0502020204030204"/>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5">
            <a:extLst>
              <a:ext uri="{FF2B5EF4-FFF2-40B4-BE49-F238E27FC236}">
                <a16:creationId xmlns:a16="http://schemas.microsoft.com/office/drawing/2014/main" id="{E79A3507-B950-4DC9-83FA-681D18DB6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7">
            <a:extLst>
              <a:ext uri="{FF2B5EF4-FFF2-40B4-BE49-F238E27FC236}">
                <a16:creationId xmlns:a16="http://schemas.microsoft.com/office/drawing/2014/main" id="{E6D82619-77CA-45D8-B905-87DC658D14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3354324" y="-3375163"/>
            <a:ext cx="5486400" cy="12188952"/>
          </a:xfrm>
          <a:prstGeom prst="rect">
            <a:avLst/>
          </a:prstGeom>
        </p:spPr>
      </p:pic>
      <p:sp>
        <p:nvSpPr>
          <p:cNvPr id="11" name="Title 1">
            <a:extLst>
              <a:ext uri="{FF2B5EF4-FFF2-40B4-BE49-F238E27FC236}">
                <a16:creationId xmlns:a16="http://schemas.microsoft.com/office/drawing/2014/main" id="{60F8A56C-5EE1-4DBF-842D-C2A130AA680E}"/>
              </a:ext>
            </a:extLst>
          </p:cNvPr>
          <p:cNvSpPr txBox="1">
            <a:spLocks/>
          </p:cNvSpPr>
          <p:nvPr/>
        </p:nvSpPr>
        <p:spPr>
          <a:xfrm>
            <a:off x="1403632" y="184336"/>
            <a:ext cx="9283781" cy="14059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5000">
                <a:solidFill>
                  <a:schemeClr val="tx1"/>
                </a:solidFill>
                <a:latin typeface="+mj-lt"/>
                <a:ea typeface="+mj-ea"/>
                <a:cs typeface="+mj-cs"/>
              </a:rPr>
              <a:t>Appendix</a:t>
            </a:r>
          </a:p>
        </p:txBody>
      </p:sp>
      <p:pic>
        <p:nvPicPr>
          <p:cNvPr id="2" name="Picture 4" descr="Chart, treemap chart&#10;&#10;Description automatically generated">
            <a:extLst>
              <a:ext uri="{FF2B5EF4-FFF2-40B4-BE49-F238E27FC236}">
                <a16:creationId xmlns:a16="http://schemas.microsoft.com/office/drawing/2014/main" id="{E1225E07-515F-458D-04AA-290FA7E1CE21}"/>
              </a:ext>
            </a:extLst>
          </p:cNvPr>
          <p:cNvPicPr>
            <a:picLocks noChangeAspect="1"/>
          </p:cNvPicPr>
          <p:nvPr/>
        </p:nvPicPr>
        <p:blipFill>
          <a:blip r:embed="rId5"/>
          <a:stretch>
            <a:fillRect/>
          </a:stretch>
        </p:blipFill>
        <p:spPr>
          <a:xfrm>
            <a:off x="275522" y="1768868"/>
            <a:ext cx="5518641" cy="4501656"/>
          </a:xfrm>
          <a:prstGeom prst="rect">
            <a:avLst/>
          </a:prstGeom>
        </p:spPr>
      </p:pic>
      <p:pic>
        <p:nvPicPr>
          <p:cNvPr id="3" name="Picture 2" descr="Space Free Stock Photo - Public Domain Pictures">
            <a:extLst>
              <a:ext uri="{FF2B5EF4-FFF2-40B4-BE49-F238E27FC236}">
                <a16:creationId xmlns:a16="http://schemas.microsoft.com/office/drawing/2014/main" id="{26BDF4F5-0FA8-067F-8650-7986CFF3A5A7}"/>
              </a:ext>
            </a:extLst>
          </p:cNvPr>
          <p:cNvPicPr>
            <a:picLocks noChangeAspect="1"/>
          </p:cNvPicPr>
          <p:nvPr/>
        </p:nvPicPr>
        <p:blipFill rotWithShape="1">
          <a:blip r:embed="rId6"/>
          <a:stretch/>
        </p:blipFill>
        <p:spPr>
          <a:xfrm>
            <a:off x="6110041" y="3268287"/>
            <a:ext cx="5162513" cy="2903914"/>
          </a:xfrm>
          <a:prstGeom prst="rect">
            <a:avLst/>
          </a:prstGeom>
        </p:spPr>
      </p:pic>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11351183" y="6356350"/>
            <a:ext cx="567070" cy="365125"/>
          </a:xfrm>
        </p:spPr>
        <p:txBody>
          <a:bodyPr vert="horz" lIns="91440" tIns="45720" rIns="91440" bIns="45720" rtlCol="0" anchor="ctr">
            <a:normAutofit/>
          </a:bodyPr>
          <a:lstStyle/>
          <a:p>
            <a:pPr>
              <a:spcAft>
                <a:spcPts val="600"/>
              </a:spcAft>
              <a:defRPr/>
            </a:pPr>
            <a:fld id="{5075537C-CA84-1446-933C-8E9D027F9201}" type="slidenum">
              <a:rPr lang="en-US" sz="1000">
                <a:solidFill>
                  <a:schemeClr val="accent2"/>
                </a:solidFill>
              </a:rPr>
              <a:pPr>
                <a:spcAft>
                  <a:spcPts val="600"/>
                </a:spcAft>
                <a:defRPr/>
              </a:pPr>
              <a:t>46</a:t>
            </a:fld>
            <a:endParaRPr lang="en-US" sz="1000">
              <a:solidFill>
                <a:schemeClr val="accent2"/>
              </a:solidFill>
            </a:endParaRPr>
          </a:p>
        </p:txBody>
      </p:sp>
      <p:sp>
        <p:nvSpPr>
          <p:cNvPr id="15" name="Rectangle 19">
            <a:extLst>
              <a:ext uri="{FF2B5EF4-FFF2-40B4-BE49-F238E27FC236}">
                <a16:creationId xmlns:a16="http://schemas.microsoft.com/office/drawing/2014/main" id="{DC72DD6E-CF37-4BDC-8738-051CC6E9A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73128" y="6172201"/>
            <a:ext cx="118872"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Space Free Stock Photo - Public Domain Pictures">
            <a:extLst>
              <a:ext uri="{FF2B5EF4-FFF2-40B4-BE49-F238E27FC236}">
                <a16:creationId xmlns:a16="http://schemas.microsoft.com/office/drawing/2014/main" id="{EDCDF381-962D-255A-DF16-6BFF8ACCB679}"/>
              </a:ext>
            </a:extLst>
          </p:cNvPr>
          <p:cNvPicPr>
            <a:picLocks noChangeAspect="1"/>
          </p:cNvPicPr>
          <p:nvPr/>
        </p:nvPicPr>
        <p:blipFill rotWithShape="1">
          <a:blip r:embed="rId3"/>
          <a:srcRect l="4140" r="16548"/>
          <a:stretch/>
        </p:blipFill>
        <p:spPr>
          <a:xfrm>
            <a:off x="1" y="10"/>
            <a:ext cx="9669642" cy="6857990"/>
          </a:xfrm>
          <a:prstGeom prst="rect">
            <a:avLst/>
          </a:prstGeom>
        </p:spPr>
      </p:pic>
      <p:sp>
        <p:nvSpPr>
          <p:cNvPr id="16" name="Rectangle 1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6155094" y="-3585"/>
            <a:ext cx="3822189"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Methodology</a:t>
            </a:r>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5786385" y="1709072"/>
            <a:ext cx="6403156" cy="374276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a:spcBef>
                <a:spcPts val="1400"/>
              </a:spcBef>
              <a:buFont typeface="Arial" panose="020B0604020202020204" pitchFamily="34" charset="0"/>
              <a:buChar char="•"/>
            </a:pPr>
            <a:r>
              <a:rPr lang="en-US" sz="2000" dirty="0">
                <a:solidFill>
                  <a:schemeClr val="tx1"/>
                </a:solidFill>
                <a:latin typeface="+mn-lt"/>
              </a:rPr>
              <a:t>Executive Summary</a:t>
            </a:r>
            <a:endParaRPr lang="en-US" sz="2000" dirty="0">
              <a:solidFill>
                <a:schemeClr val="tx1"/>
              </a:solidFill>
              <a:latin typeface="+mn-lt"/>
              <a:cs typeface="Calibri"/>
            </a:endParaRPr>
          </a:p>
          <a:p>
            <a:pPr>
              <a:spcBef>
                <a:spcPts val="1400"/>
              </a:spcBef>
              <a:buFont typeface="Arial" panose="020B0604020202020204" pitchFamily="34" charset="0"/>
              <a:buChar char="•"/>
            </a:pPr>
            <a:r>
              <a:rPr lang="en-US" sz="2000" dirty="0">
                <a:solidFill>
                  <a:schemeClr val="tx1"/>
                </a:solidFill>
                <a:latin typeface="+mn-lt"/>
              </a:rPr>
              <a:t>Data collection methodology:</a:t>
            </a:r>
            <a:endParaRPr lang="en-US" sz="2000" dirty="0">
              <a:solidFill>
                <a:schemeClr val="tx1"/>
              </a:solidFill>
              <a:latin typeface="+mn-lt"/>
              <a:cs typeface="Calibri"/>
            </a:endParaRPr>
          </a:p>
          <a:p>
            <a:pPr lvl="1">
              <a:spcBef>
                <a:spcPts val="1400"/>
              </a:spcBef>
              <a:buFont typeface="Arial" panose="020B0604020202020204" pitchFamily="34" charset="0"/>
              <a:buChar char="•"/>
            </a:pPr>
            <a:r>
              <a:rPr lang="en-US" sz="2000" dirty="0">
                <a:solidFill>
                  <a:schemeClr val="tx1"/>
                </a:solidFill>
                <a:latin typeface="+mn-lt"/>
              </a:rPr>
              <a:t>Describe how data was collected </a:t>
            </a:r>
            <a:endParaRPr lang="en-US" sz="2000" dirty="0">
              <a:solidFill>
                <a:schemeClr val="tx1"/>
              </a:solidFill>
              <a:latin typeface="+mn-lt"/>
              <a:cs typeface="Calibri"/>
            </a:endParaRPr>
          </a:p>
          <a:p>
            <a:pPr>
              <a:spcBef>
                <a:spcPts val="1400"/>
              </a:spcBef>
              <a:buFont typeface="Arial" panose="020B0604020202020204" pitchFamily="34" charset="0"/>
              <a:buChar char="•"/>
            </a:pPr>
            <a:r>
              <a:rPr lang="en-US" sz="2000" dirty="0">
                <a:solidFill>
                  <a:schemeClr val="tx1"/>
                </a:solidFill>
                <a:latin typeface="+mn-lt"/>
              </a:rPr>
              <a:t>Perform data wrangling</a:t>
            </a:r>
            <a:endParaRPr lang="en-US" sz="2000" b="1" dirty="0">
              <a:solidFill>
                <a:schemeClr val="tx1"/>
              </a:solidFill>
              <a:latin typeface="+mn-lt"/>
              <a:cs typeface="Calibri"/>
            </a:endParaRPr>
          </a:p>
          <a:p>
            <a:pPr lvl="1">
              <a:spcBef>
                <a:spcPts val="1400"/>
              </a:spcBef>
              <a:buFont typeface="Arial" panose="020B0604020202020204" pitchFamily="34" charset="0"/>
              <a:buChar char="•"/>
            </a:pPr>
            <a:r>
              <a:rPr lang="en-US" sz="2000" dirty="0">
                <a:solidFill>
                  <a:schemeClr val="tx1"/>
                </a:solidFill>
                <a:latin typeface="+mn-lt"/>
              </a:rPr>
              <a:t>Describe how data was processed</a:t>
            </a:r>
            <a:endParaRPr lang="en-US" sz="2000" dirty="0">
              <a:solidFill>
                <a:schemeClr val="tx1"/>
              </a:solidFill>
              <a:latin typeface="+mn-lt"/>
              <a:cs typeface="Calibri"/>
            </a:endParaRPr>
          </a:p>
          <a:p>
            <a:pPr>
              <a:spcBef>
                <a:spcPts val="1400"/>
              </a:spcBef>
              <a:buFont typeface="Arial" panose="020B0604020202020204" pitchFamily="34" charset="0"/>
              <a:buChar char="•"/>
            </a:pPr>
            <a:r>
              <a:rPr lang="en-US" sz="2000" dirty="0">
                <a:solidFill>
                  <a:schemeClr val="tx1"/>
                </a:solidFill>
                <a:latin typeface="+mn-lt"/>
              </a:rPr>
              <a:t>Perform exploratory data analysis (EDA) using visualization and SQL</a:t>
            </a:r>
            <a:endParaRPr lang="en-US" sz="2000" dirty="0">
              <a:solidFill>
                <a:schemeClr val="tx1"/>
              </a:solidFill>
              <a:latin typeface="+mn-lt"/>
              <a:cs typeface="Calibri"/>
            </a:endParaRPr>
          </a:p>
          <a:p>
            <a:pPr>
              <a:spcBef>
                <a:spcPts val="1400"/>
              </a:spcBef>
              <a:buFont typeface="Arial" panose="020B0604020202020204" pitchFamily="34" charset="0"/>
              <a:buChar char="•"/>
            </a:pPr>
            <a:r>
              <a:rPr lang="en-US" sz="2000" dirty="0">
                <a:solidFill>
                  <a:schemeClr val="tx1"/>
                </a:solidFill>
                <a:latin typeface="+mn-lt"/>
              </a:rPr>
              <a:t>Perform interactive visual analytics using Folium and </a:t>
            </a:r>
            <a:r>
              <a:rPr lang="en-US" sz="2000" dirty="0" err="1">
                <a:solidFill>
                  <a:schemeClr val="tx1"/>
                </a:solidFill>
                <a:latin typeface="+mn-lt"/>
              </a:rPr>
              <a:t>Plotly</a:t>
            </a:r>
            <a:r>
              <a:rPr lang="en-US" sz="2000" dirty="0">
                <a:solidFill>
                  <a:schemeClr val="tx1"/>
                </a:solidFill>
                <a:latin typeface="+mn-lt"/>
              </a:rPr>
              <a:t> Dash</a:t>
            </a:r>
            <a:endParaRPr lang="en-US" sz="2000" dirty="0">
              <a:solidFill>
                <a:schemeClr val="tx1"/>
              </a:solidFill>
              <a:latin typeface="+mn-lt"/>
              <a:cs typeface="Calibri"/>
            </a:endParaRPr>
          </a:p>
          <a:p>
            <a:pPr>
              <a:spcBef>
                <a:spcPts val="1400"/>
              </a:spcBef>
              <a:buFont typeface="Arial" panose="020B0604020202020204" pitchFamily="34" charset="0"/>
              <a:buChar char="•"/>
            </a:pPr>
            <a:r>
              <a:rPr lang="en-US" sz="2000" dirty="0">
                <a:solidFill>
                  <a:schemeClr val="tx1"/>
                </a:solidFill>
                <a:latin typeface="+mn-lt"/>
              </a:rPr>
              <a:t>Perform predictive analysis using classification models</a:t>
            </a:r>
            <a:endParaRPr lang="en-US" sz="2000" dirty="0">
              <a:solidFill>
                <a:schemeClr val="tx1"/>
              </a:solidFill>
              <a:latin typeface="+mn-lt"/>
              <a:cs typeface="Calibri"/>
            </a:endParaRPr>
          </a:p>
          <a:p>
            <a:pPr lvl="1">
              <a:spcBef>
                <a:spcPts val="1400"/>
              </a:spcBef>
              <a:buFont typeface="Arial" panose="020B0604020202020204" pitchFamily="34" charset="0"/>
              <a:buChar char="•"/>
            </a:pPr>
            <a:r>
              <a:rPr lang="en-US" sz="2000" dirty="0">
                <a:solidFill>
                  <a:schemeClr val="tx1"/>
                </a:solidFill>
                <a:latin typeface="+mn-lt"/>
              </a:rPr>
              <a:t>How to build, tune, evaluate classification models</a:t>
            </a:r>
            <a:endParaRPr lang="en-US" sz="2000" dirty="0">
              <a:solidFill>
                <a:schemeClr val="tx1"/>
              </a:solidFill>
              <a:latin typeface="+mn-lt"/>
              <a:cs typeface="Calibri"/>
            </a:endParaRPr>
          </a:p>
          <a:p>
            <a:pPr>
              <a:spcBef>
                <a:spcPts val="1400"/>
              </a:spcBef>
              <a:buFont typeface="Arial" panose="020B0604020202020204" pitchFamily="34" charset="0"/>
              <a:buChar char="•"/>
            </a:pPr>
            <a:endParaRPr lang="en-US" sz="1100">
              <a:solidFill>
                <a:schemeClr val="tx1"/>
              </a:solidFill>
              <a:latin typeface="+mn-lt"/>
            </a:endParaRPr>
          </a:p>
          <a:p>
            <a:pPr>
              <a:spcBef>
                <a:spcPts val="1400"/>
              </a:spcBef>
              <a:buFont typeface="Arial" panose="020B0604020202020204" pitchFamily="34" charset="0"/>
              <a:buChar char="•"/>
            </a:pPr>
            <a:endParaRPr lang="en-US" sz="1100">
              <a:solidFill>
                <a:schemeClr val="tx1"/>
              </a:solidFill>
              <a:latin typeface="+mn-lt"/>
            </a:endParaRPr>
          </a:p>
          <a:p>
            <a:pPr>
              <a:spcBef>
                <a:spcPts val="1400"/>
              </a:spcBef>
              <a:buFont typeface="Arial" panose="020B0604020202020204" pitchFamily="34" charset="0"/>
              <a:buChar char="•"/>
            </a:pPr>
            <a:endParaRPr lang="en-US" sz="1100">
              <a:solidFill>
                <a:schemeClr val="tx1"/>
              </a:solidFill>
              <a:latin typeface="+mn-lt"/>
            </a:endParaRPr>
          </a:p>
          <a:p>
            <a:pPr>
              <a:spcBef>
                <a:spcPts val="1400"/>
              </a:spcBef>
              <a:buFont typeface="Arial" panose="020B0604020202020204" pitchFamily="34" charset="0"/>
              <a:buChar char="•"/>
            </a:pPr>
            <a:endParaRPr lang="en-US" sz="1100">
              <a:solidFill>
                <a:schemeClr val="tx1"/>
              </a:solidFill>
              <a:latin typeface="+mn-lt"/>
            </a:endParaRPr>
          </a:p>
          <a:p>
            <a:pPr>
              <a:spcBef>
                <a:spcPts val="1400"/>
              </a:spcBef>
              <a:buFont typeface="Arial" panose="020B0604020202020204" pitchFamily="34" charset="0"/>
              <a:buChar char="•"/>
            </a:pPr>
            <a:endParaRPr lang="en-US" sz="1100">
              <a:solidFill>
                <a:schemeClr val="tx1"/>
              </a:solidFill>
              <a:latin typeface="+mn-lt"/>
            </a:endParaRP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a:solidFill>
                  <a:prstClr val="black">
                    <a:tint val="75000"/>
                  </a:prstClr>
                </a:solidFill>
                <a:latin typeface="Calibri" panose="020F0502020204030204"/>
              </a:rPr>
              <a:pPr>
                <a:spcAft>
                  <a:spcPts val="600"/>
                </a:spcAft>
                <a:defRPr/>
              </a:pPr>
              <a:t>6</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6">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18"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657715" y="2990818"/>
            <a:ext cx="4195673" cy="2913872"/>
          </a:xfrm>
          <a:prstGeom prst="rect">
            <a:avLst/>
          </a:prstGeom>
        </p:spPr>
        <p:txBody>
          <a:bodyPr vert="horz" lIns="91440" tIns="45720" rIns="91440" bIns="45720" rtlCol="0" anchor="t">
            <a:normAutofit/>
          </a:bodyPr>
          <a:lstStyle/>
          <a:p>
            <a:r>
              <a:rPr lang="en-US" sz="2000">
                <a:solidFill>
                  <a:schemeClr val="tx1">
                    <a:alpha val="80000"/>
                  </a:schemeClr>
                </a:solidFill>
              </a:rPr>
              <a:t>we will be working with SpaceX launch data that is gathered from an API, specifically the SpaceX REST API.</a:t>
            </a:r>
          </a:p>
          <a:p>
            <a:r>
              <a:rPr lang="en-US" sz="2000">
                <a:solidFill>
                  <a:schemeClr val="tx1">
                    <a:alpha val="80000"/>
                  </a:schemeClr>
                </a:solidFill>
              </a:rPr>
              <a:t>you will be using the Python BeautifulSoup package to web scrape some HTML tables that contain valuable Falcon 9 launch records.</a:t>
            </a:r>
          </a:p>
          <a:p>
            <a:pPr marL="0">
              <a:spcBef>
                <a:spcPts val="1400"/>
              </a:spcBef>
            </a:pPr>
            <a:endParaRPr lang="en-US" sz="2000">
              <a:solidFill>
                <a:schemeClr val="tx1">
                  <a:alpha val="80000"/>
                </a:schemeClr>
              </a:solidFill>
            </a:endParaRPr>
          </a:p>
          <a:p>
            <a:pPr marL="0"/>
            <a:endParaRPr lang="en-US" sz="2000">
              <a:solidFill>
                <a:schemeClr val="tx1">
                  <a:alpha val="80000"/>
                </a:schemeClr>
              </a:solidFill>
            </a:endParaRPr>
          </a:p>
        </p:txBody>
      </p:sp>
      <p:sp>
        <p:nvSpPr>
          <p:cNvPr id="25"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a:solidFill>
                  <a:schemeClr val="tx1">
                    <a:alpha val="60000"/>
                  </a:schemeClr>
                </a:solidFill>
                <a:latin typeface="Calibri" panose="020F0502020204030204"/>
              </a:rPr>
              <a:pPr>
                <a:spcAft>
                  <a:spcPts val="600"/>
                </a:spcAft>
                <a:defRPr/>
              </a:pPr>
              <a:t>7</a:t>
            </a:fld>
            <a:endParaRPr lang="en-US">
              <a:solidFill>
                <a:schemeClr val="tx1">
                  <a:alpha val="60000"/>
                </a:schemeClr>
              </a:solidFill>
              <a:latin typeface="Calibri" panose="020F0502020204030204"/>
            </a:endParaRPr>
          </a:p>
        </p:txBody>
      </p:sp>
      <p:cxnSp>
        <p:nvCxnSpPr>
          <p:cNvPr id="27"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D77AC1D2-8B41-4A7A-88CF-41E6B7D8C98D}"/>
              </a:ext>
            </a:extLst>
          </p:cNvPr>
          <p:cNvSpPr txBox="1">
            <a:spLocks/>
          </p:cNvSpPr>
          <p:nvPr/>
        </p:nvSpPr>
        <p:spPr>
          <a:xfrm>
            <a:off x="6657715" y="467271"/>
            <a:ext cx="4195674" cy="205252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600">
                <a:solidFill>
                  <a:schemeClr val="tx1"/>
                </a:solidFill>
                <a:latin typeface="+mj-lt"/>
                <a:ea typeface="+mj-ea"/>
                <a:cs typeface="+mj-cs"/>
              </a:rPr>
              <a:t>Data Collection</a:t>
            </a:r>
          </a:p>
        </p:txBody>
      </p:sp>
      <p:sp>
        <p:nvSpPr>
          <p:cNvPr id="15" name="Oval 18">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descr="Space Free Stock Photo - Public Domain Pictures">
            <a:extLst>
              <a:ext uri="{FF2B5EF4-FFF2-40B4-BE49-F238E27FC236}">
                <a16:creationId xmlns:a16="http://schemas.microsoft.com/office/drawing/2014/main" id="{6F81F7A3-A2D4-DD81-D9BF-767304DEA1C1}"/>
              </a:ext>
            </a:extLst>
          </p:cNvPr>
          <p:cNvPicPr>
            <a:picLocks noChangeAspect="1"/>
          </p:cNvPicPr>
          <p:nvPr/>
        </p:nvPicPr>
        <p:blipFill rotWithShape="1">
          <a:blip r:embed="rId2"/>
          <a:srcRect l="15671" r="28079" b="1"/>
          <a:stretch/>
        </p:blipFill>
        <p:spPr>
          <a:xfrm>
            <a:off x="321063"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7" name="Picture 2" descr="Space Free Stock Photo - Public Domain Pictures">
            <a:extLst>
              <a:ext uri="{FF2B5EF4-FFF2-40B4-BE49-F238E27FC236}">
                <a16:creationId xmlns:a16="http://schemas.microsoft.com/office/drawing/2014/main" id="{7AC944DE-D441-A40A-8BD5-640F36CDD6EC}"/>
              </a:ext>
            </a:extLst>
          </p:cNvPr>
          <p:cNvPicPr>
            <a:picLocks noChangeAspect="1"/>
          </p:cNvPicPr>
          <p:nvPr/>
        </p:nvPicPr>
        <p:blipFill rotWithShape="1">
          <a:blip r:embed="rId3"/>
          <a:srcRect/>
          <a:stretch/>
        </p:blipFill>
        <p:spPr>
          <a:xfrm>
            <a:off x="20" y="10"/>
            <a:ext cx="12191980" cy="6857990"/>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903628" y="392164"/>
            <a:ext cx="4538662" cy="2640780"/>
          </a:xfrm>
          <a:prstGeom prst="rect">
            <a:avLst/>
          </a:prstGeom>
          <a:ln>
            <a:solidFill>
              <a:srgbClr val="0B49CB"/>
            </a:solidFill>
            <a:prstDash val="dash"/>
          </a:ln>
        </p:spPr>
        <p:txBody>
          <a:bodyPr vert="horz" lIns="91440" tIns="45720" rIns="91440" bIns="45720" rtlCol="0" anchor="t">
            <a:normAutofit lnSpcReduction="10000"/>
          </a:bodyPr>
          <a:lstStyle/>
          <a:p>
            <a:pPr marL="0" indent="0">
              <a:buNone/>
            </a:pPr>
            <a:endParaRPr lang="en-US" sz="2200" dirty="0">
              <a:solidFill>
                <a:srgbClr val="9BB5EB"/>
              </a:solidFill>
              <a:latin typeface="Calibri Light"/>
              <a:cs typeface="Calibri Light"/>
            </a:endParaRPr>
          </a:p>
          <a:p>
            <a:pPr>
              <a:buFont typeface="Wingdings" panose="020B0604020202020204" pitchFamily="34" charset="0"/>
              <a:buChar char="§"/>
            </a:pPr>
            <a:r>
              <a:rPr lang="en-US" sz="2400" dirty="0" err="1">
                <a:solidFill>
                  <a:srgbClr val="9BB5EB"/>
                </a:solidFill>
                <a:latin typeface="Calibri Light"/>
                <a:ea typeface="Calibri"/>
                <a:cs typeface="Calibri"/>
              </a:rPr>
              <a:t>spacex_url</a:t>
            </a:r>
            <a:r>
              <a:rPr lang="en-US" sz="2400" dirty="0">
                <a:solidFill>
                  <a:srgbClr val="9BB5EB"/>
                </a:solidFill>
                <a:latin typeface="Calibri Light"/>
                <a:ea typeface="Calibri"/>
                <a:cs typeface="Calibri"/>
              </a:rPr>
              <a:t>="https://api.spacexdata.com/v4/launches/past"</a:t>
            </a:r>
          </a:p>
          <a:p>
            <a:pPr>
              <a:buFont typeface="Wingdings" panose="020B0604020202020204" pitchFamily="34" charset="0"/>
              <a:buChar char="§"/>
            </a:pPr>
            <a:endParaRPr lang="en-US" sz="2400" dirty="0">
              <a:solidFill>
                <a:srgbClr val="9BB5EB"/>
              </a:solidFill>
              <a:latin typeface="Calibri Light"/>
              <a:ea typeface="Calibri"/>
              <a:cs typeface="Calibri"/>
            </a:endParaRPr>
          </a:p>
          <a:p>
            <a:pPr>
              <a:buFont typeface="Wingdings" panose="020B0604020202020204" pitchFamily="34" charset="0"/>
              <a:buChar char="§"/>
            </a:pPr>
            <a:r>
              <a:rPr lang="en-US" sz="2400" dirty="0">
                <a:solidFill>
                  <a:srgbClr val="9BB5EB"/>
                </a:solidFill>
                <a:latin typeface="Calibri Light"/>
                <a:ea typeface="Calibri"/>
                <a:cs typeface="Calibri"/>
              </a:rPr>
              <a:t>response = </a:t>
            </a:r>
            <a:r>
              <a:rPr lang="en-US" sz="2400" dirty="0" err="1">
                <a:solidFill>
                  <a:srgbClr val="9BB5EB"/>
                </a:solidFill>
                <a:latin typeface="Calibri Light"/>
                <a:ea typeface="Calibri"/>
                <a:cs typeface="Calibri"/>
              </a:rPr>
              <a:t>requests.get</a:t>
            </a:r>
            <a:r>
              <a:rPr lang="en-US" sz="2400" dirty="0">
                <a:solidFill>
                  <a:srgbClr val="9BB5EB"/>
                </a:solidFill>
                <a:latin typeface="Calibri Light"/>
                <a:ea typeface="Calibri"/>
                <a:cs typeface="Calibri"/>
              </a:rPr>
              <a:t>(</a:t>
            </a:r>
            <a:r>
              <a:rPr lang="en-US" sz="2400" dirty="0" err="1">
                <a:solidFill>
                  <a:srgbClr val="9BB5EB"/>
                </a:solidFill>
                <a:latin typeface="Calibri Light"/>
                <a:ea typeface="Calibri"/>
                <a:cs typeface="Calibri"/>
              </a:rPr>
              <a:t>spacex_url</a:t>
            </a:r>
            <a:r>
              <a:rPr lang="en-US" sz="2400" dirty="0">
                <a:solidFill>
                  <a:srgbClr val="9BB5EB"/>
                </a:solidFill>
                <a:latin typeface="Calibri Light"/>
                <a:cs typeface="Calibri Light"/>
              </a:rPr>
              <a:t>)</a:t>
            </a:r>
            <a:r>
              <a:rPr lang="en-US" sz="2000" dirty="0">
                <a:latin typeface="Consolas"/>
              </a:rPr>
              <a:t>
</a:t>
            </a:r>
            <a:endParaRPr lang="en-US" sz="2000" dirty="0">
              <a:ea typeface="Calibri" panose="020F0502020204030204"/>
              <a:cs typeface="Calibri" panose="020F0502020204030204"/>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40774" y="1588269"/>
            <a:ext cx="5559425" cy="1978025"/>
          </a:xfrm>
          <a:prstGeom prst="rect">
            <a:avLst/>
          </a:prstGeom>
        </p:spPr>
        <p:txBody>
          <a:bodyPr vert="horz" lIns="91440" tIns="45720" rIns="91440" bIns="45720" rtlCol="0" anchor="t">
            <a:normAutofit/>
          </a:bodyPr>
          <a:lstStyle/>
          <a:p>
            <a:pPr>
              <a:lnSpc>
                <a:spcPct val="100000"/>
              </a:lnSpc>
              <a:spcBef>
                <a:spcPts val="1400"/>
              </a:spcBef>
            </a:pPr>
            <a:r>
              <a:rPr lang="en-US" sz="2400" dirty="0">
                <a:ea typeface="+mn-lt"/>
                <a:cs typeface="+mn-lt"/>
              </a:rPr>
              <a:t>The SpaceX REST API endpoints, or URL, starts with api.spacexdata.com/v4/. We will be working with the endpoint api.spacexdata.com/v4/launches/past.</a:t>
            </a:r>
            <a:endParaRPr lang="en-US" sz="2400" dirty="0">
              <a:latin typeface="Calibri"/>
              <a:ea typeface="Calibri"/>
              <a:cs typeface="Calibri"/>
            </a:endParaRPr>
          </a:p>
          <a:p>
            <a:pPr>
              <a:lnSpc>
                <a:spcPct val="100000"/>
              </a:lnSpc>
              <a:spcBef>
                <a:spcPts val="1400"/>
              </a:spcBef>
            </a:pPr>
            <a:endParaRPr lang="en-US" dirty="0">
              <a:solidFill>
                <a:schemeClr val="bg1"/>
              </a:solidFill>
              <a:latin typeface="Calibri"/>
              <a:ea typeface="Calibri"/>
              <a:cs typeface="Calibri"/>
            </a:endParaRPr>
          </a:p>
          <a:p>
            <a:endParaRPr lang="en-US" dirty="0">
              <a:solidFill>
                <a:schemeClr val="bg1"/>
              </a:solidFill>
              <a:ea typeface="Calibri"/>
              <a:cs typeface="Calibri"/>
            </a:endParaRPr>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475043" y="796747"/>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Calibri"/>
              </a:rPr>
              <a:t>Data Collection – SpaceX API</a:t>
            </a:r>
          </a:p>
        </p:txBody>
      </p:sp>
      <p:sp>
        <p:nvSpPr>
          <p:cNvPr id="8" name="TextBox 7">
            <a:extLst>
              <a:ext uri="{FF2B5EF4-FFF2-40B4-BE49-F238E27FC236}">
                <a16:creationId xmlns:a16="http://schemas.microsoft.com/office/drawing/2014/main" id="{69EBBF29-3091-664A-111B-9AE3FC9DAA8D}"/>
              </a:ext>
            </a:extLst>
          </p:cNvPr>
          <p:cNvSpPr txBox="1"/>
          <p:nvPr/>
        </p:nvSpPr>
        <p:spPr>
          <a:xfrm>
            <a:off x="6168258" y="5596758"/>
            <a:ext cx="2743200" cy="457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9" name="TextBox 8">
            <a:extLst>
              <a:ext uri="{FF2B5EF4-FFF2-40B4-BE49-F238E27FC236}">
                <a16:creationId xmlns:a16="http://schemas.microsoft.com/office/drawing/2014/main" id="{F096AB15-5A92-2542-0233-E67C22E7C95E}"/>
              </a:ext>
            </a:extLst>
          </p:cNvPr>
          <p:cNvSpPr txBox="1"/>
          <p:nvPr/>
        </p:nvSpPr>
        <p:spPr>
          <a:xfrm>
            <a:off x="6345620" y="5616465"/>
            <a:ext cx="2743200" cy="457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0" name="TextBox 9">
            <a:extLst>
              <a:ext uri="{FF2B5EF4-FFF2-40B4-BE49-F238E27FC236}">
                <a16:creationId xmlns:a16="http://schemas.microsoft.com/office/drawing/2014/main" id="{5E9D1E1C-B411-9070-754D-FCFD1B44DFD3}"/>
              </a:ext>
            </a:extLst>
          </p:cNvPr>
          <p:cNvSpPr txBox="1"/>
          <p:nvPr/>
        </p:nvSpPr>
        <p:spPr>
          <a:xfrm>
            <a:off x="418081" y="3886284"/>
            <a:ext cx="9561445"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dirty="0">
                <a:ea typeface="+mn-lt"/>
                <a:cs typeface="+mn-lt"/>
                <a:hlinkClick r:id="rId4"/>
              </a:rPr>
              <a:t>https://github.com/KiykoHanna/CourseraProgect/blob/main/jupyter-labs-spacex-data-collection-api.ipynb</a:t>
            </a:r>
            <a:endParaRPr lang="en-US">
              <a:ea typeface="+mn-lt"/>
              <a:cs typeface="+mn-lt"/>
            </a:endParaRPr>
          </a:p>
        </p:txBody>
      </p:sp>
      <p:pic>
        <p:nvPicPr>
          <p:cNvPr id="11" name="Picture 11">
            <a:extLst>
              <a:ext uri="{FF2B5EF4-FFF2-40B4-BE49-F238E27FC236}">
                <a16:creationId xmlns:a16="http://schemas.microsoft.com/office/drawing/2014/main" id="{A31B2E0F-F38A-EECA-303E-DA1F215EC201}"/>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9284958" y="4531962"/>
            <a:ext cx="2743200" cy="1543050"/>
          </a:xfrm>
          <a:prstGeom prst="rect">
            <a:avLst/>
          </a:prstGeom>
        </p:spPr>
      </p:pic>
      <p:sp>
        <p:nvSpPr>
          <p:cNvPr id="12" name="TextBox 11">
            <a:extLst>
              <a:ext uri="{FF2B5EF4-FFF2-40B4-BE49-F238E27FC236}">
                <a16:creationId xmlns:a16="http://schemas.microsoft.com/office/drawing/2014/main" id="{F4BDF137-2612-0162-BB29-7C54362ABE4E}"/>
              </a:ext>
            </a:extLst>
          </p:cNvPr>
          <p:cNvSpPr txBox="1"/>
          <p:nvPr/>
        </p:nvSpPr>
        <p:spPr>
          <a:xfrm>
            <a:off x="8862848" y="6565353"/>
            <a:ext cx="2743200" cy="317500"/>
          </a:xfrm>
          <a:prstGeom prst="rect">
            <a:avLst/>
          </a:prstGeom>
        </p:spPr>
        <p:txBody>
          <a:bodyPr>
            <a:normAutofit fontScale="47500" lnSpcReduction="20000"/>
          </a:bodyPr>
          <a:lstStyle/>
          <a:p>
            <a:r>
              <a:rPr lang="en-US">
                <a:hlinkClick r:id="rId6"/>
              </a:rPr>
              <a:t>This Photo</a:t>
            </a:r>
            <a:r>
              <a:rPr lang="en-US"/>
              <a:t> by Unknown author is licensed under </a:t>
            </a:r>
            <a:r>
              <a:rPr lang="en-US">
                <a:hlinkClick r:id="rId7"/>
              </a:rPr>
              <a:t>CC BY</a:t>
            </a:r>
            <a:r>
              <a:rPr lang="en-US"/>
              <a:t>.</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7" name="Picture 2" descr="Space Free Stock Photo - Public Domain Pictures">
            <a:extLst>
              <a:ext uri="{FF2B5EF4-FFF2-40B4-BE49-F238E27FC236}">
                <a16:creationId xmlns:a16="http://schemas.microsoft.com/office/drawing/2014/main" id="{18224179-DB23-0532-BF1E-28F80C5510FD}"/>
              </a:ext>
            </a:extLst>
          </p:cNvPr>
          <p:cNvPicPr>
            <a:picLocks noChangeAspect="1"/>
          </p:cNvPicPr>
          <p:nvPr/>
        </p:nvPicPr>
        <p:blipFill rotWithShape="1">
          <a:blip r:embed="rId3"/>
          <a:srcRect/>
          <a:stretch/>
        </p:blipFill>
        <p:spPr>
          <a:xfrm>
            <a:off x="20" y="10"/>
            <a:ext cx="12191980" cy="6857990"/>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4290" y="1620838"/>
            <a:ext cx="5075238" cy="1992312"/>
          </a:xfrm>
          <a:prstGeom prst="rect">
            <a:avLst/>
          </a:prstGeom>
        </p:spPr>
        <p:txBody>
          <a:bodyPr lIns="91440" tIns="45720" rIns="91440" bIns="45720" anchor="t">
            <a:noAutofit/>
          </a:bodyPr>
          <a:lstStyle/>
          <a:p>
            <a:r>
              <a:rPr lang="en-US" dirty="0">
                <a:ea typeface="+mn-lt"/>
                <a:cs typeface="+mn-lt"/>
              </a:rPr>
              <a:t>I will be using the Python </a:t>
            </a:r>
            <a:r>
              <a:rPr lang="en-US" dirty="0" err="1">
                <a:ea typeface="+mn-lt"/>
                <a:cs typeface="+mn-lt"/>
              </a:rPr>
              <a:t>BeautifulSoup</a:t>
            </a:r>
            <a:r>
              <a:rPr lang="en-US" dirty="0">
                <a:ea typeface="+mn-lt"/>
                <a:cs typeface="+mn-lt"/>
              </a:rPr>
              <a:t> package to web scrape some HTML tables that contain valuable Falcon 9 launch records.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Calibri"/>
              </a:rPr>
              <a:t>Data Collection - Scraping</a:t>
            </a: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6598520" y="600127"/>
            <a:ext cx="5325808" cy="291639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20B0604020202020204" pitchFamily="34" charset="0"/>
              <a:buChar char="§"/>
            </a:pPr>
            <a:endParaRPr lang="en-US" sz="2000" dirty="0">
              <a:solidFill>
                <a:srgbClr val="9BB5EB"/>
              </a:solidFill>
              <a:latin typeface="Calibri Light"/>
              <a:cs typeface="Calibri Light"/>
            </a:endParaRPr>
          </a:p>
          <a:p>
            <a:pPr>
              <a:buFont typeface="Wingdings" panose="020B0604020202020204" pitchFamily="34" charset="0"/>
              <a:buChar char="§"/>
            </a:pPr>
            <a:r>
              <a:rPr lang="en-US" sz="2000" dirty="0" err="1">
                <a:solidFill>
                  <a:srgbClr val="9BB5EB"/>
                </a:solidFill>
                <a:latin typeface="Calibri Light"/>
                <a:ea typeface="+mn-lt"/>
                <a:cs typeface="+mn-lt"/>
              </a:rPr>
              <a:t>static_url</a:t>
            </a:r>
            <a:r>
              <a:rPr lang="en-US" sz="2000" dirty="0">
                <a:solidFill>
                  <a:srgbClr val="9BB5EB"/>
                </a:solidFill>
                <a:latin typeface="Calibri Light"/>
                <a:ea typeface="+mn-lt"/>
                <a:cs typeface="+mn-lt"/>
              </a:rPr>
              <a:t> = "</a:t>
            </a:r>
            <a:r>
              <a:rPr lang="en-US" sz="2000" dirty="0">
                <a:solidFill>
                  <a:srgbClr val="9BB5EB"/>
                </a:solidFill>
                <a:latin typeface="Calibri Light"/>
                <a:ea typeface="+mn-lt"/>
                <a:cs typeface="+mn-lt"/>
                <a:hlinkClick r:id="rId4">
                  <a:extLst>
                    <a:ext uri="{A12FA001-AC4F-418D-AE19-62706E023703}">
                      <ahyp:hlinkClr xmlns:ahyp="http://schemas.microsoft.com/office/drawing/2018/hyperlinkcolor" val="tx"/>
                    </a:ext>
                  </a:extLst>
                </a:hlinkClick>
              </a:rPr>
              <a:t>https://en.wikipedia.org/w/index.php?title=List_of_Falcon_9_and_Falcon_Heavy_launches&amp;oldid=1027686922</a:t>
            </a:r>
            <a:r>
              <a:rPr lang="en-US" sz="2000" dirty="0">
                <a:solidFill>
                  <a:srgbClr val="9BB5EB"/>
                </a:solidFill>
                <a:latin typeface="Calibri Light"/>
                <a:ea typeface="+mn-lt"/>
                <a:cs typeface="+mn-lt"/>
              </a:rPr>
              <a:t>"</a:t>
            </a:r>
            <a:endParaRPr lang="en-US" sz="2000">
              <a:solidFill>
                <a:srgbClr val="9BB5EB"/>
              </a:solidFill>
              <a:latin typeface="Calibri Light"/>
              <a:cs typeface="Calibri"/>
            </a:endParaRPr>
          </a:p>
          <a:p>
            <a:pPr>
              <a:buFont typeface="Wingdings" panose="020B0604020202020204" pitchFamily="34" charset="0"/>
              <a:buChar char="§"/>
            </a:pPr>
            <a:r>
              <a:rPr lang="en-US" sz="2000" dirty="0">
                <a:solidFill>
                  <a:srgbClr val="9BB5EB"/>
                </a:solidFill>
                <a:latin typeface="Calibri Light"/>
                <a:ea typeface="+mn-lt"/>
                <a:cs typeface="+mn-lt"/>
              </a:rPr>
              <a:t>resp = </a:t>
            </a:r>
            <a:r>
              <a:rPr lang="en-US" sz="2000" dirty="0" err="1">
                <a:solidFill>
                  <a:srgbClr val="9BB5EB"/>
                </a:solidFill>
                <a:latin typeface="Calibri Light"/>
                <a:ea typeface="+mn-lt"/>
                <a:cs typeface="+mn-lt"/>
              </a:rPr>
              <a:t>requests.get</a:t>
            </a:r>
            <a:r>
              <a:rPr lang="en-US" sz="2000" dirty="0">
                <a:solidFill>
                  <a:srgbClr val="9BB5EB"/>
                </a:solidFill>
                <a:latin typeface="Calibri Light"/>
                <a:ea typeface="+mn-lt"/>
                <a:cs typeface="+mn-lt"/>
              </a:rPr>
              <a:t>(</a:t>
            </a:r>
            <a:r>
              <a:rPr lang="en-US" sz="2000" dirty="0" err="1">
                <a:solidFill>
                  <a:srgbClr val="9BB5EB"/>
                </a:solidFill>
                <a:latin typeface="Calibri Light"/>
                <a:ea typeface="+mn-lt"/>
                <a:cs typeface="+mn-lt"/>
              </a:rPr>
              <a:t>static_url</a:t>
            </a:r>
            <a:r>
              <a:rPr lang="en-US" sz="2000" dirty="0">
                <a:solidFill>
                  <a:srgbClr val="9BB5EB"/>
                </a:solidFill>
                <a:latin typeface="Calibri Light"/>
                <a:ea typeface="+mn-lt"/>
                <a:cs typeface="+mn-lt"/>
              </a:rPr>
              <a:t>).text</a:t>
            </a:r>
            <a:endParaRPr lang="en-US" sz="2000">
              <a:solidFill>
                <a:srgbClr val="9BB5EB"/>
              </a:solidFill>
              <a:latin typeface="Calibri Light"/>
              <a:cs typeface="Calibri"/>
            </a:endParaRPr>
          </a:p>
          <a:p>
            <a:pPr>
              <a:buFont typeface="Wingdings" panose="020B0604020202020204" pitchFamily="34" charset="0"/>
              <a:buChar char="§"/>
            </a:pPr>
            <a:r>
              <a:rPr lang="en-US" sz="2000" dirty="0">
                <a:solidFill>
                  <a:srgbClr val="9BB5EB"/>
                </a:solidFill>
                <a:latin typeface="Calibri Light"/>
                <a:ea typeface="+mn-lt"/>
                <a:cs typeface="+mn-lt"/>
              </a:rPr>
              <a:t>soup = </a:t>
            </a:r>
            <a:r>
              <a:rPr lang="en-US" sz="2000" dirty="0" err="1">
                <a:solidFill>
                  <a:srgbClr val="9BB5EB"/>
                </a:solidFill>
                <a:latin typeface="Calibri Light"/>
                <a:ea typeface="+mn-lt"/>
                <a:cs typeface="+mn-lt"/>
              </a:rPr>
              <a:t>BeautifulSoup</a:t>
            </a:r>
            <a:r>
              <a:rPr lang="en-US" sz="2000" dirty="0">
                <a:solidFill>
                  <a:srgbClr val="9BB5EB"/>
                </a:solidFill>
                <a:latin typeface="Calibri Light"/>
                <a:ea typeface="+mn-lt"/>
                <a:cs typeface="+mn-lt"/>
              </a:rPr>
              <a:t>(resp,"html5lib") </a:t>
            </a:r>
            <a:endParaRPr lang="en-US" sz="2000">
              <a:solidFill>
                <a:srgbClr val="9BB5EB"/>
              </a:solidFill>
              <a:latin typeface="Calibri Light"/>
              <a:cs typeface="Calibri"/>
            </a:endParaRPr>
          </a:p>
          <a:p>
            <a:pPr>
              <a:buFont typeface="Wingdings" panose="020B0604020202020204" pitchFamily="34" charset="0"/>
              <a:buChar char="§"/>
            </a:pPr>
            <a:r>
              <a:rPr lang="en-US" sz="2000" dirty="0" err="1">
                <a:solidFill>
                  <a:srgbClr val="9BB5EB"/>
                </a:solidFill>
                <a:latin typeface="Calibri Light"/>
                <a:ea typeface="+mn-lt"/>
                <a:cs typeface="+mn-lt"/>
              </a:rPr>
              <a:t>html_tables</a:t>
            </a:r>
            <a:r>
              <a:rPr lang="en-US" sz="2000" dirty="0">
                <a:solidFill>
                  <a:srgbClr val="9BB5EB"/>
                </a:solidFill>
                <a:latin typeface="Calibri Light"/>
                <a:ea typeface="+mn-lt"/>
                <a:cs typeface="+mn-lt"/>
              </a:rPr>
              <a:t> = </a:t>
            </a:r>
            <a:r>
              <a:rPr lang="en-US" sz="2000" dirty="0" err="1">
                <a:solidFill>
                  <a:srgbClr val="9BB5EB"/>
                </a:solidFill>
                <a:latin typeface="Calibri Light"/>
                <a:ea typeface="+mn-lt"/>
                <a:cs typeface="+mn-lt"/>
              </a:rPr>
              <a:t>soup.find_all</a:t>
            </a:r>
            <a:r>
              <a:rPr lang="en-US" sz="2000" dirty="0">
                <a:solidFill>
                  <a:srgbClr val="9BB5EB"/>
                </a:solidFill>
                <a:latin typeface="Calibri Light"/>
                <a:ea typeface="+mn-lt"/>
                <a:cs typeface="+mn-lt"/>
              </a:rPr>
              <a:t>('table')</a:t>
            </a:r>
            <a:endParaRPr lang="en-US" sz="2000">
              <a:solidFill>
                <a:srgbClr val="9BB5EB"/>
              </a:solidFill>
              <a:latin typeface="Calibri Light"/>
              <a:cs typeface="Calibri" panose="020F0502020204030204"/>
            </a:endParaRPr>
          </a:p>
          <a:p>
            <a:pPr marL="0" indent="0">
              <a:buNone/>
            </a:pPr>
            <a:endParaRPr lang="en-US" dirty="0">
              <a:solidFill>
                <a:srgbClr val="9BB5EB"/>
              </a:solidFill>
              <a:latin typeface="Calibri Light"/>
              <a:cs typeface="Calibri"/>
            </a:endParaRPr>
          </a:p>
        </p:txBody>
      </p:sp>
      <p:sp>
        <p:nvSpPr>
          <p:cNvPr id="5" name="TextBox 4">
            <a:extLst>
              <a:ext uri="{FF2B5EF4-FFF2-40B4-BE49-F238E27FC236}">
                <a16:creationId xmlns:a16="http://schemas.microsoft.com/office/drawing/2014/main" id="{5A3D8E17-8B30-944A-7A4A-244441E7064C}"/>
              </a:ext>
            </a:extLst>
          </p:cNvPr>
          <p:cNvSpPr txBox="1"/>
          <p:nvPr/>
        </p:nvSpPr>
        <p:spPr>
          <a:xfrm>
            <a:off x="545691" y="4810433"/>
            <a:ext cx="956432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ea typeface="+mn-lt"/>
                <a:cs typeface="+mn-lt"/>
                <a:hlinkClick r:id="rId5"/>
              </a:rPr>
              <a:t>https://github.com/KiykoHanna/CourseraProgect/blob/main/jupyter-labs-webscraping.ipynb</a:t>
            </a:r>
            <a:endParaRPr lang="en-US">
              <a:ea typeface="+mn-lt"/>
              <a:cs typeface="+mn-lt"/>
            </a:endParaRPr>
          </a:p>
        </p:txBody>
      </p:sp>
      <p:pic>
        <p:nvPicPr>
          <p:cNvPr id="9" name="Picture 11">
            <a:extLst>
              <a:ext uri="{FF2B5EF4-FFF2-40B4-BE49-F238E27FC236}">
                <a16:creationId xmlns:a16="http://schemas.microsoft.com/office/drawing/2014/main" id="{C1402110-1947-5BDF-0ECF-CD02687A3220}"/>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9592216" y="4642575"/>
            <a:ext cx="2743200" cy="1543050"/>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47</Slides>
  <Notes>4</Notes>
  <HiddenSlides>0</HiddenSlides>
  <MMClips>0</MMClips>
  <ScaleCrop>false</ScaleCrop>
  <HeadingPairs>
    <vt:vector size="4" baseType="variant">
      <vt:variant>
        <vt:lpstr>Theme</vt:lpstr>
      </vt:variant>
      <vt:variant>
        <vt:i4>2</vt:i4>
      </vt:variant>
      <vt:variant>
        <vt:lpstr>Slide Titles</vt:lpstr>
      </vt:variant>
      <vt:variant>
        <vt:i4>47</vt:i4>
      </vt:variant>
    </vt:vector>
  </HeadingPairs>
  <TitlesOfParts>
    <vt:vector size="49" baseType="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1178</cp:revision>
  <dcterms:created xsi:type="dcterms:W3CDTF">2021-04-29T18:58:34Z</dcterms:created>
  <dcterms:modified xsi:type="dcterms:W3CDTF">2023-03-17T22:09:27Z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